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88" r:id="rId3"/>
    <p:sldId id="441" r:id="rId4"/>
    <p:sldId id="442" r:id="rId5"/>
    <p:sldId id="440" r:id="rId6"/>
    <p:sldId id="443" r:id="rId7"/>
    <p:sldId id="444" r:id="rId8"/>
    <p:sldId id="445" r:id="rId9"/>
    <p:sldId id="446" r:id="rId10"/>
    <p:sldId id="371" r:id="rId11"/>
    <p:sldId id="448" r:id="rId12"/>
    <p:sldId id="372" r:id="rId13"/>
    <p:sldId id="450" r:id="rId14"/>
    <p:sldId id="451" r:id="rId15"/>
    <p:sldId id="449" r:id="rId16"/>
    <p:sldId id="375" r:id="rId17"/>
    <p:sldId id="384" r:id="rId18"/>
    <p:sldId id="452" r:id="rId19"/>
    <p:sldId id="42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009E47"/>
    <a:srgbClr val="008A3E"/>
    <a:srgbClr val="005C2A"/>
    <a:srgbClr val="FFFF99"/>
    <a:srgbClr val="FFFF66"/>
    <a:srgbClr val="00743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5455" autoAdjust="0"/>
  </p:normalViewPr>
  <p:slideViewPr>
    <p:cSldViewPr>
      <p:cViewPr varScale="1">
        <p:scale>
          <a:sx n="112" d="100"/>
          <a:sy n="112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FB6A4E35-3BED-4F70-A5B3-73D3B8DE6E03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309A6D6-237C-46BC-AF50-5BFFE9CD7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A34224D-5532-46C8-9F28-0649B8FAD41B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07EEF40-4DA2-4B1E-9464-D1505E05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EF40-4DA2-4B1E-9464-D1505E057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A561DE8-0F68-4479-AE33-FFD1AD1D82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B65E2EA-9F90-4B81-AE9A-E29326DF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3973B9-0085-4924-9EFB-BD31E806E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EE3127-946F-48FF-BB97-0918795895A8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7AC1AF6E-B404-4771-AA5E-EDCF5AE16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2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A561DE8-0F68-4479-AE33-FFD1AD1D82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B65E2EA-9F90-4B81-AE9A-E29326DF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3973B9-0085-4924-9EFB-BD31E806E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EE3127-946F-48FF-BB97-0918795895A8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7AC1AF6E-B404-4771-AA5E-EDCF5AE16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A561DE8-0F68-4479-AE33-FFD1AD1D82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B65E2EA-9F90-4B81-AE9A-E29326DF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3973B9-0085-4924-9EFB-BD31E806E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EE3127-946F-48FF-BB97-0918795895A8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7AC1AF6E-B404-4771-AA5E-EDCF5AE16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55DE47F-885E-4228-8825-204388FD72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51F02CF-A06C-4763-9D0E-159085BA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6B375CB-7F08-4307-A5C1-B6D1DF7AD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8810A3-04F3-4671-9FCA-FC518C0DC00E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5B69E7AD-0CD9-4B51-AA3D-44043EB631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A296E25-5121-44E5-B78D-F770975909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32600DE-795D-41A5-9E04-A086CE07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B95F4E6-2F2E-408F-B24B-1B6272045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820DF5D-0433-43E6-B93C-76309A3CC5DC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C5839112-FE4F-4C68-96C1-7ECC0865A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37B5004-6429-4249-BA2B-1E7AD3D73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5030808-2285-4270-A76E-A215B8F5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B71822-91BA-4843-9153-E97317274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75CF8FF-0EF6-4308-828F-219D75A014FD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AD98D571-558C-4A5C-80BC-C4D586309D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7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A296E25-5121-44E5-B78D-F770975909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32600DE-795D-41A5-9E04-A086CE07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B95F4E6-2F2E-408F-B24B-1B6272045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820DF5D-0433-43E6-B93C-76309A3CC5DC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C5839112-FE4F-4C68-96C1-7ECC0865A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EF40-4DA2-4B1E-9464-D1505E0573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0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967038" y="3011489"/>
            <a:ext cx="1714500" cy="2454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9660" y="3027364"/>
            <a:ext cx="1714500" cy="2454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883944" y="3027364"/>
            <a:ext cx="1714500" cy="2454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514160" y="6246813"/>
            <a:ext cx="629840" cy="201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13" descr="Rectangle shape"/>
          <p:cNvSpPr/>
          <p:nvPr userDrawn="1"/>
        </p:nvSpPr>
        <p:spPr>
          <a:xfrm>
            <a:off x="0" y="4460876"/>
            <a:ext cx="1569244" cy="201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46694" y="4812502"/>
            <a:ext cx="2204791" cy="66861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 b="1" i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027646"/>
            <a:ext cx="2221931" cy="1325563"/>
          </a:xfrm>
        </p:spPr>
        <p:txBody>
          <a:bodyPr lIns="0" tIns="0" rIns="0" bIns="0" anchor="b"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9841" y="774398"/>
            <a:ext cx="1748790" cy="539496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799660" y="774398"/>
            <a:ext cx="17145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967596" y="774398"/>
            <a:ext cx="17145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883628" y="774398"/>
            <a:ext cx="17145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064903" y="3429000"/>
            <a:ext cx="1519887" cy="588620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065354" y="4051032"/>
            <a:ext cx="1518984" cy="244923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065354" y="4347988"/>
            <a:ext cx="1518984" cy="841304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980935" y="3429000"/>
            <a:ext cx="1519887" cy="588620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981386" y="4051032"/>
            <a:ext cx="1518984" cy="244923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981386" y="4347988"/>
            <a:ext cx="1518984" cy="841304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896966" y="3429000"/>
            <a:ext cx="1519887" cy="588620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6897418" y="4051032"/>
            <a:ext cx="1518984" cy="244923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97418" y="4347988"/>
            <a:ext cx="1518984" cy="841304"/>
          </a:xfrm>
        </p:spPr>
        <p:txBody>
          <a:bodyPr>
            <a:noAutofit/>
          </a:bodyPr>
          <a:lstStyle>
            <a:lvl1pPr marL="0" indent="0" algn="ctr">
              <a:spcBef>
                <a:spcPts val="450"/>
              </a:spcBef>
              <a:buNone/>
              <a:defRPr sz="1050" b="0" i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2pPr>
            <a:lvl3pPr marL="6858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3pPr>
            <a:lvl4pPr marL="10287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4pPr>
            <a:lvl5pPr marL="137160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4D4D4D"/>
                </a:solidFill>
              </a:rPr>
              <a:t>MM.DD.20XX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4D4D4D"/>
                </a:solidFill>
              </a:rPr>
              <a:t>ADD A FOOTER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46B2A8E-10B9-42AB-88B5-03B228D64E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7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9" y="274638"/>
            <a:ext cx="6843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52D8-2AE3-48E9-8A15-598C45162F85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6067-99BD-4588-832F-03F9AF2853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043D4-DAB3-4417-9A42-F4D69E2AD4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57200" y="274413"/>
            <a:ext cx="1344652" cy="109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esktop\Powerpoint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850"/>
            <a:ext cx="9144000" cy="6859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68E44"/>
                </a:solidFill>
                <a:latin typeface="Myriad Pro" pitchFamily="34" charset="0"/>
              </a:rPr>
              <a:t>NATIONAL HOSPITAL FOR TROPICAL DISEASES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9987" y="4991708"/>
            <a:ext cx="3200400" cy="158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4087" y="4160711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HƯỚNG </a:t>
            </a:r>
            <a:r>
              <a:rPr lang="vi-VN" sz="2400" b="1" dirty="0">
                <a:solidFill>
                  <a:srgbClr val="FF0000"/>
                </a:solidFill>
              </a:rPr>
              <a:t>DẪN KHÁM SÀNG LỌC TRƯỚC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TIÊM VẮC XIN PHÒNG COVID-19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1955" y="5333324"/>
            <a:ext cx="4176464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TS.BS VŨ MINH ĐIỀN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PGĐ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PCD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TCVX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E8C4906-2017-4A02-BE41-33ECC3A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88640"/>
            <a:ext cx="6843215" cy="9221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KHÁM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BFDE37F-F1DA-4517-A747-0C401F13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820472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Hỏi tiền sử và các thông tin có liên quan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ình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trạng sức khỏe hiện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hay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các bệnh cấp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đặc biệt là tình trạng bệnh gợi ý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iền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sử tiêm vắc xin phòng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ần khai thác chính xác loại vắc xin COVID-19 </a:t>
            </a:r>
            <a:r>
              <a:rPr lang="vi-VN" sz="2200" dirty="0">
                <a:cs typeface="Arial" panose="020B0604020202020204" pitchFamily="34" charset="0"/>
              </a:rPr>
              <a:t>đã </a:t>
            </a:r>
            <a:r>
              <a:rPr lang="vi-VN" sz="2200" dirty="0" smtClean="0">
                <a:cs typeface="Arial" panose="020B0604020202020204" pitchFamily="34" charset="0"/>
              </a:rPr>
              <a:t>tiêm</a:t>
            </a:r>
            <a:r>
              <a:rPr lang="en-US" sz="2200" dirty="0" smtClean="0">
                <a:cs typeface="Arial" panose="020B0604020202020204" pitchFamily="34" charset="0"/>
              </a:rPr>
              <a:t>,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thời gian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iền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sử dị 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- Tiền sử dị ứng với vắc xin và bất kỳ thành phần nào của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Tiền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sử tiêm vắc xin khác trong 14 ngày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Tiền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sử mắc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E8C4906-2017-4A02-BE41-33ECC3A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265" y="260648"/>
            <a:ext cx="6843215" cy="9221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KHÁM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BFDE37F-F1DA-4517-A747-0C401F13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Hỏi tiền sử và các thông tin có liên quan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(HIV/AIDS),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corticoid,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Tiền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sử bệnh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 mạch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COPD,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đái tháo đường,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thần kinh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Tiền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sử rối loạn đông máu/cầm máu hoặc đang dùng thuốc chống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mang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đang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nuôi con bằng 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spcBef>
                <a:spcPts val="600"/>
              </a:spcBef>
              <a:spcAft>
                <a:spcPts val="400"/>
              </a:spcAft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5AA4085-2810-47CE-9F78-9D4B85B1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16632"/>
            <a:ext cx="6843215" cy="1143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KHÁM SÀNG LỌC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0ECD-87E5-482D-8BBD-400E58EB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48324"/>
            <a:ext cx="8712968" cy="4457229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đ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giá lâm sàng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sát toàn </a:t>
            </a:r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2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Đánh </a:t>
            </a:r>
            <a:r>
              <a:rPr lang="vi-VN" sz="2200" spc="-40" dirty="0"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vi-VN" sz="22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tri </a:t>
            </a:r>
            <a:r>
              <a:rPr lang="vi-VN" sz="2200" spc="-40" dirty="0">
                <a:latin typeface="Arial" panose="020B0604020202020204" pitchFamily="34" charset="0"/>
                <a:cs typeface="Arial" panose="020B0604020202020204" pitchFamily="34" charset="0"/>
              </a:rPr>
              <a:t>giác bằng cách hỏi những câu hỏi về bản thân người đến </a:t>
            </a:r>
            <a:r>
              <a:rPr lang="vi-VN" sz="22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tiêm.</a:t>
            </a:r>
            <a:r>
              <a:rPr lang="vi-VN"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spc="-4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nhận bất kỳ biểu hiện bất thường nào quan sát thấy ở người đến tiêm để hỏi lại về tiền sử sức khỏe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hiệu </a:t>
            </a:r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thân nhiệt, huyết áp, đếm mạch tất cả những người đến tiêm.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Đếm </a:t>
            </a:r>
            <a:r>
              <a:rPr lang="vi-VN" sz="2200" spc="-50" dirty="0">
                <a:latin typeface="Arial" panose="020B0604020202020204" pitchFamily="34" charset="0"/>
                <a:cs typeface="Arial" panose="020B0604020202020204" pitchFamily="34" charset="0"/>
              </a:rPr>
              <a:t>nhịp thở và/hoặc SpO2 (nếu có) </a:t>
            </a:r>
            <a:r>
              <a:rPr lang="en-US" sz="22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2200" spc="-50" dirty="0">
                <a:latin typeface="Arial" panose="020B0604020202020204" pitchFamily="34" charset="0"/>
                <a:cs typeface="Arial" panose="020B0604020202020204" pitchFamily="34" charset="0"/>
              </a:rPr>
              <a:t>có bệnh </a:t>
            </a:r>
            <a:r>
              <a:rPr lang="vi-VN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r>
              <a:rPr lang="en-US" sz="2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endParaRPr lang="en-US" sz="22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7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40768"/>
            <a:ext cx="8651304" cy="4608512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Tập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huấn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về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khám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sàng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lọc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trước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tiêm</a:t>
            </a:r>
            <a:r>
              <a:rPr lang="en-US" sz="2400" b="1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Nhân viên y tế khám sàng lọc phải được tập huấn về </a:t>
            </a:r>
            <a:b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Khám sàng lọc trước tiêm chủng vắc xin phòng COVID-19 và </a:t>
            </a:r>
            <a:b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b-NO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X</a:t>
            </a: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ử lý phản vệ </a:t>
            </a: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(theo </a:t>
            </a: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Thông tư 51/TT-BYT)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vi-VN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tiện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Nhiệt kế, ống nghe, máy đo huyết áp, máy đo Sp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(nếu có).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Bảng kiểm khám sàng lọc trước tiêm chủng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VX</a:t>
            </a:r>
            <a:r>
              <a:rPr lang="vi-VN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vi-VN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51/2017/TT-BYT)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Adrenalin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1mg/1ml</a:t>
            </a:r>
            <a:endParaRPr lang="en-US" sz="2400" b="1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2195736" y="332656"/>
            <a:ext cx="6400800" cy="46409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TỔ CHỨC THỰC HIỆN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520" y="3645023"/>
            <a:ext cx="2434530" cy="83297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i="0" dirty="0" smtClean="0"/>
              <a:t>ĐIỀU DƯỠNG TIẾP ĐÓN</a:t>
            </a:r>
          </a:p>
          <a:p>
            <a:pPr algn="just"/>
            <a:r>
              <a:rPr lang="en-US" b="0" i="0" dirty="0" smtClean="0"/>
              <a:t>- </a:t>
            </a:r>
            <a:r>
              <a:rPr lang="en-US" b="0" i="0" dirty="0" err="1" smtClean="0"/>
              <a:t>Lập</a:t>
            </a:r>
            <a:r>
              <a:rPr lang="en-US" b="0" i="0" dirty="0" smtClean="0"/>
              <a:t> </a:t>
            </a:r>
            <a:r>
              <a:rPr lang="en-US" b="0" i="0" dirty="0" err="1" smtClean="0"/>
              <a:t>danh</a:t>
            </a:r>
            <a:r>
              <a:rPr lang="en-US" b="0" i="0" dirty="0" smtClean="0"/>
              <a:t> </a:t>
            </a:r>
            <a:r>
              <a:rPr lang="en-US" b="0" i="0" dirty="0" err="1" smtClean="0"/>
              <a:t>sách</a:t>
            </a:r>
            <a:r>
              <a:rPr lang="en-US" b="0" i="0" dirty="0" smtClean="0"/>
              <a:t> </a:t>
            </a:r>
            <a:r>
              <a:rPr lang="en-US" b="0" i="0" dirty="0" err="1" smtClean="0"/>
              <a:t>và</a:t>
            </a:r>
            <a:r>
              <a:rPr lang="en-US" b="0" i="0" dirty="0" smtClean="0"/>
              <a:t> </a:t>
            </a:r>
            <a:r>
              <a:rPr lang="en-US" b="0" i="0" dirty="0" err="1" smtClean="0"/>
              <a:t>hẹn</a:t>
            </a:r>
            <a:r>
              <a:rPr lang="en-US" b="0" i="0" dirty="0" smtClean="0"/>
              <a:t> </a:t>
            </a:r>
            <a:r>
              <a:rPr lang="en-US" b="0" i="0" dirty="0" err="1" smtClean="0"/>
              <a:t>đối</a:t>
            </a:r>
            <a:r>
              <a:rPr lang="en-US" b="0" i="0" dirty="0" smtClean="0"/>
              <a:t> </a:t>
            </a:r>
            <a:r>
              <a:rPr lang="en-US" b="0" i="0" dirty="0" err="1" smtClean="0"/>
              <a:t>tượng</a:t>
            </a:r>
            <a:r>
              <a:rPr lang="en-US" b="0" i="0" dirty="0" smtClean="0"/>
              <a:t> </a:t>
            </a:r>
            <a:r>
              <a:rPr lang="en-US" b="0" i="0" dirty="0" err="1" smtClean="0"/>
              <a:t>tiêm</a:t>
            </a:r>
            <a:endParaRPr lang="en-US" b="0" i="0" dirty="0" smtClean="0"/>
          </a:p>
          <a:p>
            <a:pPr algn="just"/>
            <a:r>
              <a:rPr lang="en-US" b="0" i="0" dirty="0" smtClean="0"/>
              <a:t>- </a:t>
            </a:r>
            <a:r>
              <a:rPr lang="en-US" b="0" i="0" dirty="0" err="1" smtClean="0"/>
              <a:t>Đo</a:t>
            </a:r>
            <a:r>
              <a:rPr lang="en-US" b="0" i="0" dirty="0" smtClean="0"/>
              <a:t> </a:t>
            </a:r>
            <a:r>
              <a:rPr lang="en-US" b="0" i="0" dirty="0" err="1" smtClean="0"/>
              <a:t>nhiệt</a:t>
            </a:r>
            <a:r>
              <a:rPr lang="en-US" b="0" i="0" dirty="0" smtClean="0"/>
              <a:t> </a:t>
            </a:r>
            <a:r>
              <a:rPr lang="en-US" b="0" i="0" dirty="0" err="1" smtClean="0"/>
              <a:t>độ</a:t>
            </a:r>
            <a:r>
              <a:rPr lang="en-US" b="0" i="0" dirty="0" smtClean="0"/>
              <a:t>, </a:t>
            </a:r>
            <a:r>
              <a:rPr lang="en-US" b="0" i="0" dirty="0" err="1" smtClean="0"/>
              <a:t>mạch</a:t>
            </a:r>
            <a:r>
              <a:rPr lang="en-US" b="0" i="0" dirty="0" smtClean="0"/>
              <a:t>, </a:t>
            </a:r>
            <a:r>
              <a:rPr lang="en-US" b="0" i="0" dirty="0" err="1" smtClean="0"/>
              <a:t>huyết</a:t>
            </a:r>
            <a:r>
              <a:rPr lang="en-US" b="0" i="0" dirty="0" smtClean="0"/>
              <a:t> </a:t>
            </a:r>
            <a:r>
              <a:rPr lang="en-US" b="0" i="0" dirty="0" err="1" smtClean="0"/>
              <a:t>áp</a:t>
            </a:r>
            <a:endParaRPr lang="en-US" b="0" i="0" dirty="0"/>
          </a:p>
          <a:p>
            <a:pPr algn="just"/>
            <a:r>
              <a:rPr lang="en-US" b="0" i="0" dirty="0" smtClean="0"/>
              <a:t>- </a:t>
            </a:r>
            <a:r>
              <a:rPr lang="en-US" b="0" i="0" dirty="0" err="1" smtClean="0"/>
              <a:t>Ký</a:t>
            </a:r>
            <a:r>
              <a:rPr lang="en-US" b="0" i="0" dirty="0" smtClean="0"/>
              <a:t> cam </a:t>
            </a:r>
            <a:r>
              <a:rPr lang="en-US" b="0" i="0" dirty="0" err="1" smtClean="0"/>
              <a:t>kết</a:t>
            </a:r>
            <a:r>
              <a:rPr lang="en-US" b="0" i="0" dirty="0" smtClean="0"/>
              <a:t> </a:t>
            </a:r>
            <a:r>
              <a:rPr lang="en-US" b="0" i="0" dirty="0" err="1" smtClean="0"/>
              <a:t>đồng</a:t>
            </a:r>
            <a:r>
              <a:rPr lang="en-US" b="0" i="0" dirty="0" smtClean="0"/>
              <a:t> ý </a:t>
            </a:r>
            <a:r>
              <a:rPr lang="en-US" b="0" i="0" dirty="0" err="1" smtClean="0"/>
              <a:t>tiêm</a:t>
            </a:r>
            <a:r>
              <a:rPr lang="en-US" b="0" i="0" dirty="0" smtClean="0"/>
              <a:t> </a:t>
            </a:r>
            <a:r>
              <a:rPr lang="en-US" b="0" i="0" dirty="0" err="1" smtClean="0"/>
              <a:t>chủng</a:t>
            </a:r>
            <a:endParaRPr lang="en-US" b="0" i="0" dirty="0" smtClean="0"/>
          </a:p>
          <a:p>
            <a:pPr algn="just"/>
            <a:r>
              <a:rPr lang="en-US" b="0" i="0" dirty="0" smtClean="0"/>
              <a:t>- </a:t>
            </a:r>
            <a:r>
              <a:rPr lang="en-US" b="0" i="0" dirty="0" err="1" smtClean="0"/>
              <a:t>Điền</a:t>
            </a:r>
            <a:r>
              <a:rPr lang="en-US" b="0" i="0" dirty="0" smtClean="0"/>
              <a:t> </a:t>
            </a:r>
            <a:r>
              <a:rPr lang="en-US" b="0" i="0" dirty="0" err="1" smtClean="0"/>
              <a:t>thông</a:t>
            </a:r>
            <a:r>
              <a:rPr lang="en-US" b="0" i="0" dirty="0" smtClean="0"/>
              <a:t> </a:t>
            </a:r>
            <a:r>
              <a:rPr lang="en-US" b="0" i="0" dirty="0" smtClean="0"/>
              <a:t>tin, </a:t>
            </a:r>
            <a:r>
              <a:rPr lang="en-US" b="0" i="0" dirty="0" smtClean="0"/>
              <a:t>SĐT </a:t>
            </a:r>
            <a:r>
              <a:rPr lang="en-US" b="0" i="0" dirty="0" err="1" smtClean="0"/>
              <a:t>vào</a:t>
            </a:r>
            <a:r>
              <a:rPr lang="en-US" b="0" i="0" dirty="0" smtClean="0"/>
              <a:t> </a:t>
            </a:r>
            <a:r>
              <a:rPr lang="en-US" b="0" i="0" dirty="0" err="1" smtClean="0"/>
              <a:t>phiếu</a:t>
            </a:r>
            <a:r>
              <a:rPr lang="en-US" b="0" i="0" dirty="0" smtClean="0"/>
              <a:t> </a:t>
            </a:r>
            <a:r>
              <a:rPr lang="en-US" b="0" i="0" dirty="0" err="1" smtClean="0"/>
              <a:t>khám</a:t>
            </a:r>
            <a:r>
              <a:rPr lang="en-US" b="0" i="0" dirty="0" smtClean="0"/>
              <a:t> </a:t>
            </a:r>
            <a:r>
              <a:rPr lang="en-US" b="0" i="0" dirty="0" err="1" smtClean="0"/>
              <a:t>sàng</a:t>
            </a:r>
            <a:r>
              <a:rPr lang="en-US" b="0" i="0" dirty="0" smtClean="0"/>
              <a:t> </a:t>
            </a:r>
            <a:r>
              <a:rPr lang="en-US" b="0" i="0" dirty="0" err="1" smtClean="0"/>
              <a:t>lọc</a:t>
            </a:r>
            <a:endParaRPr lang="en-US" b="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759" y="3968922"/>
            <a:ext cx="2221931" cy="180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>
                <a:solidFill>
                  <a:srgbClr val="FF0000"/>
                </a:solidFill>
              </a:rPr>
              <a:t/>
            </a:r>
            <a:br>
              <a:rPr lang="en-US" sz="1500" dirty="0">
                <a:solidFill>
                  <a:srgbClr val="FF0000"/>
                </a:solidFill>
              </a:rPr>
            </a:br>
            <a:r>
              <a:rPr lang="en-US" sz="1500" dirty="0" smtClean="0">
                <a:solidFill>
                  <a:srgbClr val="FF0000"/>
                </a:solidFill>
              </a:rPr>
              <a:t>KHU </a:t>
            </a:r>
            <a:r>
              <a:rPr lang="en-US" sz="1500" dirty="0">
                <a:solidFill>
                  <a:srgbClr val="FF0000"/>
                </a:solidFill>
              </a:rPr>
              <a:t>VỰC TIẾP </a:t>
            </a:r>
            <a:r>
              <a:rPr lang="en-US" sz="1500" dirty="0" smtClean="0">
                <a:solidFill>
                  <a:srgbClr val="FF0000"/>
                </a:solidFill>
              </a:rPr>
              <a:t>ĐÓN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5000" r="250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07347" y="3429000"/>
            <a:ext cx="1677444" cy="588620"/>
          </a:xfrm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BÀN KHÁM SÀNG LỌC TRƯỚC TIÊM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21897" r="2189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042671" y="3843397"/>
            <a:ext cx="1518984" cy="244923"/>
          </a:xfrm>
        </p:spPr>
        <p:txBody>
          <a:bodyPr/>
          <a:lstStyle/>
          <a:p>
            <a:r>
              <a:rPr lang="en-US" dirty="0" smtClean="0"/>
              <a:t>BÁC SĨ TƯ VẤN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2994770" y="4217713"/>
            <a:ext cx="1687326" cy="132197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)</a:t>
            </a:r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 </a:t>
            </a:r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HSSK</a:t>
            </a:r>
          </a:p>
          <a:p>
            <a:pPr algn="l"/>
            <a:r>
              <a:rPr lang="en-US" dirty="0" smtClean="0"/>
              <a:t>- In/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BÀN TIÊM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004645" y="3688087"/>
            <a:ext cx="1518984" cy="244923"/>
          </a:xfrm>
        </p:spPr>
        <p:txBody>
          <a:bodyPr/>
          <a:lstStyle/>
          <a:p>
            <a:r>
              <a:rPr lang="en-US" dirty="0" smtClean="0"/>
              <a:t>ĐIỀU DƯỠNG TIÊM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4804774" y="3919444"/>
            <a:ext cx="1872207" cy="163438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BS</a:t>
            </a:r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KTchất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VX, </a:t>
            </a:r>
            <a:r>
              <a:rPr lang="en-US" dirty="0" err="1" smtClean="0"/>
              <a:t>lô</a:t>
            </a:r>
            <a:r>
              <a:rPr lang="en-US" dirty="0" smtClean="0"/>
              <a:t>, date,..</a:t>
            </a:r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ĐTT</a:t>
            </a:r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vắc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ý: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lắc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ấm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lọ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thuốc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Lấy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sẵn</a:t>
            </a:r>
            <a:r>
              <a:rPr lang="en-US" dirty="0" smtClean="0">
                <a:solidFill>
                  <a:srgbClr val="FF0000"/>
                </a:solidFill>
              </a:rPr>
              <a:t> 01 </a:t>
            </a:r>
            <a:r>
              <a:rPr lang="en-US" dirty="0" err="1" smtClean="0">
                <a:solidFill>
                  <a:srgbClr val="FF0000"/>
                </a:solidFill>
              </a:rPr>
              <a:t>ống</a:t>
            </a:r>
            <a:r>
              <a:rPr lang="en-US" dirty="0" smtClean="0">
                <a:solidFill>
                  <a:srgbClr val="FF0000"/>
                </a:solidFill>
              </a:rPr>
              <a:t> Adrenalin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KHU VỰC TD SAU TIÊM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6897418" y="3933822"/>
            <a:ext cx="1518984" cy="362134"/>
          </a:xfrm>
        </p:spPr>
        <p:txBody>
          <a:bodyPr/>
          <a:lstStyle/>
          <a:p>
            <a:r>
              <a:rPr lang="en-US" dirty="0" smtClean="0"/>
              <a:t>ĐIỀU DƯƠNG/ BÁC SĨ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6798203" y="4295956"/>
            <a:ext cx="1714500" cy="1034886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TD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DHST </a:t>
            </a:r>
            <a:r>
              <a:rPr lang="en-US" dirty="0" err="1" smtClean="0"/>
              <a:t>của</a:t>
            </a:r>
            <a:r>
              <a:rPr lang="en-US" dirty="0" smtClean="0"/>
              <a:t> ĐTT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30p</a:t>
            </a:r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phiếu</a:t>
            </a:r>
            <a:r>
              <a:rPr lang="en-US" dirty="0" smtClean="0"/>
              <a:t> TD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24h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mtClean="0">
                <a:solidFill>
                  <a:srgbClr val="4D4D4D"/>
                </a:solidFill>
              </a:rPr>
              <a:t>MM.DD.20XX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mtClean="0">
                <a:solidFill>
                  <a:srgbClr val="4D4D4D"/>
                </a:solidFill>
              </a:rPr>
              <a:t>ADD A FOOTER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46B2A8E-10B9-42AB-88B5-03B228D64E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884368" y="201734"/>
            <a:ext cx="1317497" cy="5697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CC"/>
                </a:solidFill>
              </a:rPr>
              <a:t>Nối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về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1" y="1590793"/>
            <a:ext cx="2019380" cy="1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24280" r="242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56184" y="774739"/>
            <a:ext cx="2232248" cy="7564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CC"/>
                </a:solidFill>
              </a:rPr>
              <a:t>Nối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vào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63688" y="36901"/>
            <a:ext cx="6972616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alt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49920" y="6377908"/>
            <a:ext cx="8747522" cy="355993"/>
          </a:xfrm>
          <a:prstGeom prst="rect">
            <a:avLst/>
          </a:prstGeom>
          <a:solidFill>
            <a:schemeClr val="bg1"/>
          </a:solidFill>
        </p:spPr>
        <p:txBody>
          <a:bodyPr lIns="78230" tIns="39115" rIns="78230" bIns="391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2m.</a:t>
            </a:r>
          </a:p>
        </p:txBody>
      </p:sp>
    </p:spTree>
    <p:extLst>
      <p:ext uri="{BB962C8B-B14F-4D97-AF65-F5344CB8AC3E}">
        <p14:creationId xmlns:p14="http://schemas.microsoft.com/office/powerpoint/2010/main" val="37430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353A69F-4D23-4EC4-B44E-8F50CBB6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843215" cy="764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TỔ CHỨC THỰC HIỆN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A07F-5E18-463F-B20F-506BBBBC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5112568" cy="417646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b="1" spc="-6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ỏi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endParaRPr lang="en-US" sz="2200" spc="-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DHST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(CSYT)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endParaRPr lang="en-US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40768"/>
            <a:ext cx="3542638" cy="4617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7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2462-6415-4E03-9F9E-7A8480C2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24847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chép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lưu hồ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đối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tượng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phần mềm quản lý hồ sơ sức khỏe toàn dân trên </a:t>
            </a:r>
            <a:r>
              <a:rPr lang="vi-VN" sz="28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vi-VN" sz="28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//hssk.kcb.vn</a:t>
            </a:r>
            <a:r>
              <a:rPr lang="vi-VN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Phiếu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khám sàng lọc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trước tiêm chủng và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hiếu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cam kết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đồng ý tiêm chủng được lưu tại điểm tiêm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ngày.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1,2,3,4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4F6A86-8A27-4972-8773-9BF449EF653D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421688" cy="7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SƠ TIÊM CHỦNG</a:t>
            </a:r>
            <a:endParaRPr lang="vi-VN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353A69F-4D23-4EC4-B44E-8F50CBB6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473" y="215802"/>
            <a:ext cx="6843215" cy="764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SƠ TIÊM CHỦNG</a:t>
            </a:r>
            <a:endParaRPr lang="vi-VN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A07F-5E18-463F-B20F-506BBBBC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" y="1772816"/>
            <a:ext cx="4552682" cy="3528392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Tx/>
              <a:buChar char="-"/>
              <a:defRPr/>
            </a:pP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BM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1,2,3 (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16h00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230188" algn="just">
              <a:spcAft>
                <a:spcPts val="600"/>
              </a:spcAft>
              <a:buNone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+ BM 1: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VX</a:t>
            </a:r>
          </a:p>
          <a:p>
            <a:pPr marL="0" indent="230188" algn="just">
              <a:spcAft>
                <a:spcPts val="600"/>
              </a:spcAft>
              <a:buNone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+ BM 2: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iến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VX</a:t>
            </a:r>
          </a:p>
          <a:p>
            <a:pPr marL="0" indent="230188" algn="just">
              <a:spcAft>
                <a:spcPts val="600"/>
              </a:spcAft>
              <a:buNone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+ BM 3: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TH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indent="-230188" algn="just">
              <a:spcAft>
                <a:spcPts val="600"/>
              </a:spcAft>
              <a:buFontTx/>
              <a:buChar char="-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Nếu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ngày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không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tiêm</a:t>
            </a:r>
            <a:r>
              <a:rPr lang="en-US" altLang="en-US" sz="19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vẫn</a:t>
            </a:r>
            <a:r>
              <a:rPr lang="en-US" altLang="en-US" sz="19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báo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cáo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0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và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nhật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báo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cáo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phản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ứng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dirty="0" err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tiêm</a:t>
            </a:r>
            <a:endParaRPr lang="en-US" altLang="en-US" sz="1900" dirty="0" smtClean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30188" indent="-230188" algn="just">
              <a:spcAft>
                <a:spcPts val="600"/>
              </a:spcAft>
              <a:buFontTx/>
              <a:buChar char="-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BM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78" y="980728"/>
            <a:ext cx="4040689" cy="2203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709" y="2276872"/>
            <a:ext cx="402829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1" y="4102752"/>
            <a:ext cx="4032448" cy="2157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2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74638"/>
            <a:ext cx="6843465" cy="63408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THEO DÕI SAU TIÊM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124744"/>
            <a:ext cx="3744416" cy="491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1560" y="1988840"/>
            <a:ext cx="324036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esktop\Powerpoint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5" y="-2201"/>
            <a:ext cx="9144000" cy="6859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68E44"/>
                </a:solidFill>
                <a:latin typeface="Myriad Pro" pitchFamily="34" charset="0"/>
              </a:rPr>
              <a:t>NATIONAL HOSPITAL FOR TROPICAL DISEASES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31640" y="5220957"/>
            <a:ext cx="3200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5576" y="4495817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</a:t>
            </a: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N!</a:t>
            </a:r>
            <a:endParaRPr lang="en-US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376E93F-D2B6-4F6F-B5A2-BE46F20A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7313613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</a:rPr>
              <a:t>NỘI DUNG TRÌNH BÀY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Ngày 23/2, hơn 200.000 liều vaccine Covid-19 Astra Zeneca về Việt Nam"/>
          <p:cNvPicPr/>
          <p:nvPr/>
        </p:nvPicPr>
        <p:blipFill>
          <a:blip r:embed="rId2"/>
          <a:srcRect r="29883" b="-2884"/>
          <a:stretch>
            <a:fillRect/>
          </a:stretch>
        </p:blipFill>
        <p:spPr bwMode="auto">
          <a:xfrm>
            <a:off x="6948263" y="2065849"/>
            <a:ext cx="2192939" cy="273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1775"/>
            <a:ext cx="6408712" cy="29473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1.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Mục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đích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khám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sàng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lọc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b="1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2.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Phân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loại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đối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tượng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b="1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3.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Quy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trình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khám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sàng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lọc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b="1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4.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Tổ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chức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thực</a:t>
            </a:r>
            <a:r>
              <a:rPr lang="en-US" b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Times New Roman" pitchFamily="18" charset="0"/>
                <a:ea typeface="ＭＳ Ｐゴシック" pitchFamily="34" charset="-128"/>
              </a:rPr>
              <a:t>hiện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74638"/>
            <a:ext cx="6843215" cy="634082"/>
          </a:xfrm>
        </p:spPr>
        <p:txBody>
          <a:bodyPr>
            <a:normAutofit fontScale="90000"/>
          </a:bodyPr>
          <a:lstStyle/>
          <a:p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HƯỚNG DẪN CỦA BYT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887677"/>
            <a:ext cx="7272808" cy="49919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2995/QĐ-BYT </a:t>
            </a:r>
            <a:r>
              <a:rPr lang="en-US" dirty="0" err="1"/>
              <a:t>ngày</a:t>
            </a:r>
            <a:r>
              <a:rPr lang="en-US" dirty="0"/>
              <a:t> 18/6/2021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thế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QĐ 1624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ngày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18/3/2021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6790AD-4782-46D1-82A7-BFBAFA806A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80112" y="1865023"/>
            <a:ext cx="309634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CC4BDDB-733E-416C-B9D0-A1FA287DEC4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331640" y="1865023"/>
            <a:ext cx="3012011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4572000" y="3717032"/>
            <a:ext cx="8280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E8C4906-2017-4A02-BE41-33ECC3A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16632"/>
            <a:ext cx="6843215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</a:rPr>
              <a:t>BẢNG KIỂM KHÁM </a:t>
            </a:r>
            <a:r>
              <a:rPr lang="en-US" altLang="en-US" sz="3200" b="1" dirty="0">
                <a:solidFill>
                  <a:srgbClr val="FF0000"/>
                </a:solidFill>
              </a:rPr>
              <a:t>SÀNG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LỌC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628800"/>
            <a:ext cx="37444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Phiếu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khám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sàng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lọc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tiêm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chủng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vắc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COVID-19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AstraZeneca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i="1" dirty="0">
                <a:solidFill>
                  <a:srgbClr val="0000FF"/>
                </a:solidFill>
                <a:ea typeface="Times New Roman" panose="02020603050405020304" pitchFamily="18" charset="0"/>
              </a:rPr>
              <a:t>(Ban hành kèm theo Quyết định s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ố </a:t>
            </a:r>
            <a:r>
              <a:rPr lang="en-US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3445</a:t>
            </a:r>
            <a:r>
              <a:rPr lang="vi-VN" i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/QĐ-BYT </a:t>
            </a:r>
            <a:r>
              <a:rPr lang="vi-VN" i="1" dirty="0">
                <a:solidFill>
                  <a:srgbClr val="0000FF"/>
                </a:solidFill>
                <a:ea typeface="Times New Roman" panose="02020603050405020304" pitchFamily="18" charset="0"/>
              </a:rPr>
              <a:t>ng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vi-VN" i="1" dirty="0">
                <a:solidFill>
                  <a:srgbClr val="0000FF"/>
                </a:solidFill>
                <a:ea typeface="Times New Roman" panose="02020603050405020304" pitchFamily="18" charset="0"/>
              </a:rPr>
              <a:t>y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15/7/</a:t>
            </a:r>
            <a:r>
              <a:rPr lang="vi-VN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</a:t>
            </a:r>
            <a:r>
              <a:rPr lang="vi-VN" i="1" dirty="0">
                <a:solidFill>
                  <a:srgbClr val="0000FF"/>
                </a:solidFill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965360"/>
            <a:ext cx="3823855" cy="498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788024" y="4653136"/>
            <a:ext cx="345638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71600"/>
            <a:ext cx="8229600" cy="2819400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hát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hiện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phân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loại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đối tượng đủ điều kiện tiêm chủng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vắc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xin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phòng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COVID-19</a:t>
            </a:r>
            <a:b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Đảm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bảo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nb-NO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toàn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tiêm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chủng</a:t>
            </a:r>
            <a:r>
              <a:rPr lang="en-US" sz="2400" dirty="0" smtClean="0"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SARS-CoV-2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2400" b="1" dirty="0" smtClean="0">
                <a:latin typeface="Times New Roman" pitchFamily="18" charset="0"/>
                <a:ea typeface="ＭＳ Ｐゴシック" pitchFamily="34" charset="-128"/>
              </a:rPr>
            </a:br>
            <a:endParaRPr lang="en-US" sz="2400" b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2286000" y="304800"/>
            <a:ext cx="6400800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MỤC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ĐÍCH KHÁM SÀNG LỌC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9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071770F-7477-4678-A290-E4742D06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684792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ĐỐI TƯỢNG (1)</a:t>
            </a:r>
            <a:endParaRPr lang="vi-V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D4F9-C038-40DF-85B7-9B9C393D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509248" cy="4104456"/>
          </a:xfrm>
        </p:spPr>
        <p:txBody>
          <a:bodyPr>
            <a:normAutofit/>
          </a:bodyPr>
          <a:lstStyle/>
          <a:p>
            <a:pPr marL="282575" indent="-282575" algn="just">
              <a:spcAft>
                <a:spcPts val="600"/>
              </a:spcAft>
              <a:buAutoNum type="arabicPeriod"/>
              <a:defRPr/>
            </a:pPr>
            <a:r>
              <a:rPr lang="vi-VN" sz="2600" b="1" dirty="0" smtClean="0"/>
              <a:t>Các </a:t>
            </a:r>
            <a:r>
              <a:rPr lang="vi-VN" sz="2600" b="1" dirty="0"/>
              <a:t>đối tượng đủ điều kiện tiêm </a:t>
            </a:r>
            <a:r>
              <a:rPr lang="vi-VN" sz="2600" b="1" dirty="0" smtClean="0"/>
              <a:t>chủng</a:t>
            </a:r>
            <a:r>
              <a:rPr lang="en-US" sz="2600" b="1" dirty="0" smtClean="0"/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sz="2600" dirty="0"/>
              <a:t>Người trong độ tuổi tiêm chủng theo khuyến cáo </a:t>
            </a:r>
            <a:r>
              <a:rPr lang="vi-VN" sz="2600" dirty="0" smtClean="0"/>
              <a:t>của </a:t>
            </a:r>
            <a:r>
              <a:rPr lang="vi-VN" sz="2600" dirty="0"/>
              <a:t>nhà sản xuất và </a:t>
            </a:r>
            <a:endParaRPr lang="en-US" sz="26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600" dirty="0" smtClean="0"/>
              <a:t>hông </a:t>
            </a:r>
            <a:r>
              <a:rPr lang="vi-VN" sz="2600" dirty="0"/>
              <a:t>quá mẫn với hoạt chất hoặc với bất kỳ tá dược nào liệt kê trong thành phần của </a:t>
            </a:r>
            <a:r>
              <a:rPr lang="en-US" sz="2600" dirty="0" err="1"/>
              <a:t>v</a:t>
            </a:r>
            <a:r>
              <a:rPr lang="en-US" sz="2600" dirty="0" err="1" smtClean="0"/>
              <a:t>ắc</a:t>
            </a:r>
            <a:r>
              <a:rPr lang="en-US" sz="2600" dirty="0" smtClean="0"/>
              <a:t> </a:t>
            </a:r>
            <a:r>
              <a:rPr lang="en-US" sz="2600" dirty="0" err="1" smtClean="0"/>
              <a:t>xin</a:t>
            </a:r>
            <a:r>
              <a:rPr lang="en-US" sz="2600" dirty="0" smtClean="0"/>
              <a:t>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sz="2600" dirty="0" smtClean="0">
                <a:solidFill>
                  <a:srgbClr val="0000FF"/>
                </a:solidFill>
              </a:rPr>
              <a:t>Không </a:t>
            </a:r>
            <a:r>
              <a:rPr lang="vi-VN" sz="2600" dirty="0">
                <a:solidFill>
                  <a:srgbClr val="0000FF"/>
                </a:solidFill>
              </a:rPr>
              <a:t>thuộc các đối tượng được quy định tại Mục 2, 3 và 4 của Phần </a:t>
            </a:r>
            <a:r>
              <a:rPr lang="vi-VN" sz="2600" dirty="0" smtClean="0">
                <a:solidFill>
                  <a:srgbClr val="0000FF"/>
                </a:solidFill>
              </a:rPr>
              <a:t>II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73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071770F-7477-4678-A290-E4742D06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684792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ĐỐI TƯỢNG (2)</a:t>
            </a:r>
            <a:endParaRPr lang="vi-V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D4F9-C038-40DF-85B7-9B9C393D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509248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b="1" dirty="0" smtClean="0"/>
              <a:t>2. </a:t>
            </a:r>
            <a:r>
              <a:rPr lang="vi-VN" b="1" dirty="0"/>
              <a:t>Các đối tượng </a:t>
            </a:r>
            <a:r>
              <a:rPr lang="vi-VN" b="1" dirty="0" smtClean="0"/>
              <a:t>thận </a:t>
            </a:r>
            <a:r>
              <a:rPr lang="vi-VN" b="1" dirty="0"/>
              <a:t>trọng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/>
              <a:t>tiêm </a:t>
            </a:r>
            <a:r>
              <a:rPr lang="vi-VN" b="1" dirty="0"/>
              <a:t>chủng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solidFill>
                  <a:srgbClr val="0000CC"/>
                </a:solidFill>
              </a:rPr>
              <a:t>hoặc </a:t>
            </a:r>
            <a:r>
              <a:rPr lang="en-US" b="1" dirty="0" smtClean="0">
                <a:solidFill>
                  <a:srgbClr val="0000CC"/>
                </a:solidFill>
              </a:rPr>
              <a:t>CSYT </a:t>
            </a:r>
            <a:r>
              <a:rPr lang="vi-VN" b="1" dirty="0" smtClean="0">
                <a:solidFill>
                  <a:srgbClr val="0000CC"/>
                </a:solidFill>
              </a:rPr>
              <a:t>có </a:t>
            </a:r>
            <a:r>
              <a:rPr lang="vi-VN" b="1" dirty="0">
                <a:solidFill>
                  <a:srgbClr val="0000CC"/>
                </a:solidFill>
              </a:rPr>
              <a:t>đủ năng lực hồi sức cấp cứu ban đầu</a:t>
            </a:r>
            <a:endParaRPr lang="en-US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/>
              <a:t>Người </a:t>
            </a:r>
            <a:r>
              <a:rPr lang="vi-VN" dirty="0"/>
              <a:t>có tiền sử dị ứng với các dị nguyên </a:t>
            </a:r>
            <a:r>
              <a:rPr lang="vi-VN" dirty="0" smtClean="0"/>
              <a:t>khác.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/>
              <a:t>Người </a:t>
            </a:r>
            <a:r>
              <a:rPr lang="vi-VN" dirty="0"/>
              <a:t>có bệnh nền, bệnh mạn tính được điều trị ổn </a:t>
            </a:r>
            <a:r>
              <a:rPr lang="vi-VN" dirty="0" smtClean="0"/>
              <a:t>định.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/>
              <a:t>Người </a:t>
            </a:r>
            <a:r>
              <a:rPr lang="vi-VN" dirty="0"/>
              <a:t>mất tri giác, mất năng lực hành </a:t>
            </a:r>
            <a:r>
              <a:rPr lang="vi-VN" dirty="0" smtClean="0"/>
              <a:t>vi.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>
                <a:solidFill>
                  <a:srgbClr val="0000CC"/>
                </a:solidFill>
              </a:rPr>
              <a:t>Người </a:t>
            </a:r>
            <a:r>
              <a:rPr lang="vi-VN" dirty="0">
                <a:solidFill>
                  <a:srgbClr val="0000CC"/>
                </a:solidFill>
              </a:rPr>
              <a:t>trên 65 tuổi. </a:t>
            </a:r>
            <a:endParaRPr lang="en-US" dirty="0">
              <a:solidFill>
                <a:srgbClr val="0000CC"/>
              </a:solidFill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>
                <a:solidFill>
                  <a:srgbClr val="0000CC"/>
                </a:solidFill>
              </a:rPr>
              <a:t>Người </a:t>
            </a:r>
            <a:r>
              <a:rPr lang="vi-VN" dirty="0">
                <a:solidFill>
                  <a:srgbClr val="0000CC"/>
                </a:solidFill>
              </a:rPr>
              <a:t>có tiền sử giảm tiểu cầu và/hoặc rối loạn đông </a:t>
            </a:r>
            <a:r>
              <a:rPr lang="vi-VN" dirty="0" smtClean="0">
                <a:solidFill>
                  <a:srgbClr val="0000CC"/>
                </a:solidFill>
              </a:rPr>
              <a:t>máu</a:t>
            </a:r>
            <a:endParaRPr lang="en-US" dirty="0" smtClean="0">
              <a:solidFill>
                <a:srgbClr val="0000CC"/>
              </a:solidFill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/>
              <a:t>Người </a:t>
            </a:r>
            <a:r>
              <a:rPr lang="vi-VN" dirty="0"/>
              <a:t>có bệnh mạn tính có </a:t>
            </a:r>
            <a:r>
              <a:rPr lang="vi-VN" dirty="0" smtClean="0"/>
              <a:t>bất </a:t>
            </a:r>
            <a:r>
              <a:rPr lang="vi-VN" dirty="0"/>
              <a:t>thường dấu hiệu sống: </a:t>
            </a:r>
            <a:endParaRPr lang="en-US" dirty="0" smtClean="0"/>
          </a:p>
          <a:p>
            <a:pPr marL="512763"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600" dirty="0" smtClean="0"/>
              <a:t>Mạch</a:t>
            </a:r>
            <a:r>
              <a:rPr lang="vi-VN" sz="2600" dirty="0"/>
              <a:t>: &lt; 60 lần/phút hoặc &gt; 100 lần/phút </a:t>
            </a:r>
            <a:endParaRPr lang="en-US" sz="2600" dirty="0" smtClean="0"/>
          </a:p>
          <a:p>
            <a:pPr marL="512763"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600" spc="-80" dirty="0" smtClean="0"/>
              <a:t>H</a:t>
            </a:r>
            <a:r>
              <a:rPr lang="en-US" sz="2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600" spc="-80" dirty="0" smtClean="0"/>
              <a:t> </a:t>
            </a:r>
            <a:r>
              <a:rPr lang="vi-VN" sz="2600" spc="-80" dirty="0" smtClean="0"/>
              <a:t>&lt; </a:t>
            </a:r>
            <a:r>
              <a:rPr lang="vi-VN" sz="2600" spc="-80" dirty="0"/>
              <a:t>60 mmHg hoặc &gt; 90 mmHg </a:t>
            </a:r>
            <a:r>
              <a:rPr lang="en-US" sz="2600" spc="-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spc="-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2600" spc="-80" dirty="0" smtClean="0"/>
              <a:t> </a:t>
            </a:r>
            <a:r>
              <a:rPr lang="en-US" sz="2600" spc="-80" dirty="0" smtClean="0"/>
              <a:t>HATĐ </a:t>
            </a:r>
            <a:r>
              <a:rPr lang="vi-VN" sz="2600" spc="-80" dirty="0" smtClean="0"/>
              <a:t>&lt; </a:t>
            </a:r>
            <a:r>
              <a:rPr lang="vi-VN" sz="2600" spc="-80" dirty="0"/>
              <a:t>90 mmHg hoặc &gt; 140 </a:t>
            </a:r>
            <a:r>
              <a:rPr lang="vi-VN" sz="2600" spc="-80" dirty="0" smtClean="0"/>
              <a:t>mmHg</a:t>
            </a:r>
            <a:endParaRPr lang="en-US" sz="2600" spc="-80" dirty="0" smtClean="0"/>
          </a:p>
          <a:p>
            <a:pPr marL="512763" indent="-231775" algn="just">
              <a:spcAft>
                <a:spcPts val="600"/>
              </a:spcAft>
              <a:buFontTx/>
              <a:buChar char="-"/>
              <a:defRPr/>
            </a:pPr>
            <a:r>
              <a:rPr lang="vi-VN" sz="2600" dirty="0" smtClean="0"/>
              <a:t>Nhịp </a:t>
            </a:r>
            <a:r>
              <a:rPr lang="vi-VN" sz="2600" dirty="0"/>
              <a:t>thở &gt; 25 lần/phút và/hoặc SpO2 &lt; 94% (nếu có)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499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071770F-7477-4678-A290-E4742D06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684792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ĐỐI TƯỢNG (3)</a:t>
            </a:r>
            <a:endParaRPr lang="vi-V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D4F9-C038-40DF-85B7-9B9C393D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509248" cy="48965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b="1" dirty="0"/>
              <a:t>3. </a:t>
            </a:r>
            <a:r>
              <a:rPr lang="vi-VN" b="1" dirty="0"/>
              <a:t>Các đối tượng trì hoãn tiêm chủng </a:t>
            </a:r>
            <a:endParaRPr lang="en-US" b="1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Người</a:t>
            </a:r>
            <a:r>
              <a:rPr lang="en-US" dirty="0"/>
              <a:t> đ</a:t>
            </a:r>
            <a:r>
              <a:rPr lang="vi-VN" dirty="0"/>
              <a:t>ang mắc bệnh cấp </a:t>
            </a:r>
            <a:r>
              <a:rPr lang="vi-VN" dirty="0" smtClean="0">
                <a:solidFill>
                  <a:srgbClr val="0000CC"/>
                </a:solidFill>
              </a:rPr>
              <a:t>hoặc </a:t>
            </a:r>
            <a:r>
              <a:rPr lang="vi-VN" dirty="0">
                <a:solidFill>
                  <a:srgbClr val="0000CC"/>
                </a:solidFill>
              </a:rPr>
              <a:t>mạn tính đang tiến triển, chưa kiểm soát </a:t>
            </a:r>
            <a:r>
              <a:rPr lang="vi-VN" dirty="0" smtClean="0">
                <a:solidFill>
                  <a:srgbClr val="0000CC"/>
                </a:solidFill>
              </a:rPr>
              <a:t>được </a:t>
            </a:r>
            <a:endParaRPr lang="en-US" dirty="0">
              <a:solidFill>
                <a:srgbClr val="0000CC"/>
              </a:solidFill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spc="-50" dirty="0"/>
              <a:t>Phụ nữ </a:t>
            </a:r>
            <a:r>
              <a:rPr lang="en-US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pc="-50" dirty="0" smtClean="0"/>
              <a:t> </a:t>
            </a:r>
            <a:r>
              <a:rPr lang="vi-VN" spc="-50" dirty="0" smtClean="0"/>
              <a:t>mang thai</a:t>
            </a:r>
            <a:r>
              <a:rPr lang="en-US" spc="-50" dirty="0" smtClean="0"/>
              <a:t> </a:t>
            </a:r>
            <a:r>
              <a:rPr lang="en-US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pc="-50" dirty="0" smtClean="0"/>
              <a:t> </a:t>
            </a:r>
            <a:r>
              <a:rPr lang="vi-VN" spc="-50" dirty="0" smtClean="0"/>
              <a:t>đang </a:t>
            </a:r>
            <a:r>
              <a:rPr lang="vi-VN" spc="-50" dirty="0"/>
              <a:t>nuôi con bằng sữa </a:t>
            </a:r>
            <a:r>
              <a:rPr lang="vi-VN" spc="-50" dirty="0" smtClean="0"/>
              <a:t>mẹ</a:t>
            </a:r>
            <a:endParaRPr lang="en-US" spc="-5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/>
              <a:t>Những người bị suy giảm khả năng đáp ứng miễn dịch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vi-VN" dirty="0"/>
              <a:t>, ung thư giai đoạn cuối, xơ gan mất bù</a:t>
            </a:r>
            <a:endParaRPr lang="en-US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/>
              <a:t>Trong vòng 14 ngày trước có điều trị corticoid liều cao (tương đương prednisolon ≥ 2 mg/kg/ngày trong ≥ 7 ngày), hoặc điều trị hóa trị, xạ trị.</a:t>
            </a:r>
            <a:endParaRPr lang="en-US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 smtClean="0"/>
              <a:t>Tiêm </a:t>
            </a:r>
            <a:r>
              <a:rPr lang="vi-VN" dirty="0"/>
              <a:t>vắc xin khác trong vòng 14 ngày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vi-VN" dirty="0" smtClean="0"/>
              <a:t>. </a:t>
            </a:r>
            <a:endParaRPr lang="en-US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/>
              <a:t>Đã mắc COVID-19 trong vòng 6 </a:t>
            </a:r>
            <a:r>
              <a:rPr lang="vi-VN" dirty="0" smtClean="0"/>
              <a:t>tháng</a:t>
            </a:r>
            <a:r>
              <a:rPr lang="en-US" dirty="0" smtClean="0"/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vi-VN" dirty="0" smtClean="0"/>
              <a:t>.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vi-VN" dirty="0">
                <a:solidFill>
                  <a:schemeClr val="bg1">
                    <a:lumMod val="65000"/>
                  </a:schemeClr>
                </a:solidFill>
              </a:rPr>
              <a:t>Trong vòng 90 ngày trước có điều trị immunoglobulin hoặc điều trị huyết tương của người bệnh COVID-19</a:t>
            </a:r>
            <a:r>
              <a:rPr lang="vi-VN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071770F-7477-4678-A290-E4742D06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684792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ĐỐI TƯỢNG (4)</a:t>
            </a:r>
            <a:endParaRPr lang="vi-V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D4F9-C038-40DF-85B7-9B9C393D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53650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b="1" dirty="0"/>
              <a:t>4. </a:t>
            </a:r>
            <a:r>
              <a:rPr lang="en-US" b="1" dirty="0" err="1"/>
              <a:t>Chống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tiêm</a:t>
            </a:r>
            <a:r>
              <a:rPr lang="en-US" b="1" dirty="0"/>
              <a:t> </a:t>
            </a:r>
            <a:r>
              <a:rPr lang="en-US" b="1" dirty="0" err="1"/>
              <a:t>chủng</a:t>
            </a:r>
            <a:endParaRPr lang="en-US" b="1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500" spc="-8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5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5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spc="-8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8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250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B0092FDC0654A8FA7FDA17DC04488" ma:contentTypeVersion="4" ma:contentTypeDescription="Create a new document." ma:contentTypeScope="" ma:versionID="0b0ee86411ef9e565240e4c24d65773b">
  <xsd:schema xmlns:xsd="http://www.w3.org/2001/XMLSchema" xmlns:xs="http://www.w3.org/2001/XMLSchema" xmlns:p="http://schemas.microsoft.com/office/2006/metadata/properties" xmlns:ns2="d59a7d9b-b8ab-4fd8-8747-a792ee11e21d" targetNamespace="http://schemas.microsoft.com/office/2006/metadata/properties" ma:root="true" ma:fieldsID="82ecbbe65a039288a64e9d8615835c11" ns2:_="">
    <xsd:import namespace="d59a7d9b-b8ab-4fd8-8747-a792ee11e21d"/>
    <xsd:element name="properties">
      <xsd:complexType>
        <xsd:sequence>
          <xsd:element name="documentManagement">
            <xsd:complexType>
              <xsd:all>
                <xsd:element ref="ns2:NoiDung" minOccurs="0"/>
                <xsd:element ref="ns2:NgayBatDau" minOccurs="0"/>
                <xsd:element ref="ns2:NgayKetThuc" minOccurs="0"/>
                <xsd:element ref="ns2:TenVanBa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a7d9b-b8ab-4fd8-8747-a792ee11e21d" elementFormDefault="qualified">
    <xsd:import namespace="http://schemas.microsoft.com/office/2006/documentManagement/types"/>
    <xsd:import namespace="http://schemas.microsoft.com/office/infopath/2007/PartnerControls"/>
    <xsd:element name="NoiDung" ma:index="8" nillable="true" ma:displayName="NoiDung" ma:internalName="NoiDung">
      <xsd:simpleType>
        <xsd:restriction base="dms:Note">
          <xsd:maxLength value="255"/>
        </xsd:restriction>
      </xsd:simpleType>
    </xsd:element>
    <xsd:element name="NgayBatDau" ma:index="9" nillable="true" ma:displayName="NgayBatDau" ma:format="DateOnly" ma:internalName="NgayBatDau">
      <xsd:simpleType>
        <xsd:restriction base="dms:DateTime"/>
      </xsd:simpleType>
    </xsd:element>
    <xsd:element name="NgayKetThuc" ma:index="10" nillable="true" ma:displayName="NgayKetThuc" ma:format="DateOnly" ma:internalName="NgayKetThuc">
      <xsd:simpleType>
        <xsd:restriction base="dms:DateTime"/>
      </xsd:simpleType>
    </xsd:element>
    <xsd:element name="TenVanBan" ma:index="11" nillable="true" ma:displayName="TenVanBan" ma:internalName="TenVanBa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gayKetThuc xmlns="d59a7d9b-b8ab-4fd8-8747-a792ee11e21d" xsi:nil="true"/>
    <NoiDung xmlns="d59a7d9b-b8ab-4fd8-8747-a792ee11e21d" xsi:nil="true"/>
    <TenVanBan xmlns="d59a7d9b-b8ab-4fd8-8747-a792ee11e21d" xsi:nil="true"/>
    <NgayBatDau xmlns="d59a7d9b-b8ab-4fd8-8747-a792ee11e21d" xsi:nil="true"/>
  </documentManagement>
</p:properties>
</file>

<file path=customXml/itemProps1.xml><?xml version="1.0" encoding="utf-8"?>
<ds:datastoreItem xmlns:ds="http://schemas.openxmlformats.org/officeDocument/2006/customXml" ds:itemID="{8286212E-8663-43D4-9B75-ED9593F9E191}"/>
</file>

<file path=customXml/itemProps2.xml><?xml version="1.0" encoding="utf-8"?>
<ds:datastoreItem xmlns:ds="http://schemas.openxmlformats.org/officeDocument/2006/customXml" ds:itemID="{14D2A7C9-DAF8-4B03-83A5-453377D2CBDC}"/>
</file>

<file path=customXml/itemProps3.xml><?xml version="1.0" encoding="utf-8"?>
<ds:datastoreItem xmlns:ds="http://schemas.openxmlformats.org/officeDocument/2006/customXml" ds:itemID="{5C45EDE7-FD09-4F07-AE47-B8DFC924110D}"/>
</file>

<file path=docProps/app.xml><?xml version="1.0" encoding="utf-8"?>
<Properties xmlns="http://schemas.openxmlformats.org/officeDocument/2006/extended-properties" xmlns:vt="http://schemas.openxmlformats.org/officeDocument/2006/docPropsVTypes">
  <TotalTime>8088</TotalTime>
  <Words>1352</Words>
  <Application>Microsoft Office PowerPoint</Application>
  <PresentationFormat>On-screen Show (4:3)</PresentationFormat>
  <Paragraphs>136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Myriad Pro</vt:lpstr>
      <vt:lpstr>Times New Roman</vt:lpstr>
      <vt:lpstr>Wingdings</vt:lpstr>
      <vt:lpstr>Office Theme</vt:lpstr>
      <vt:lpstr>PowerPoint Presentation</vt:lpstr>
      <vt:lpstr>NỘI DUNG TRÌNH BÀY</vt:lpstr>
      <vt:lpstr>VĂN BẢN HƯỚNG DẪN CỦA BYT</vt:lpstr>
      <vt:lpstr>BẢNG KIỂM KHÁM SÀNG LỌC</vt:lpstr>
      <vt:lpstr>1. Phát hiện và phân loại các đối tượng đủ điều kiện tiêm chủng vắc xin phòng COVID-19 2. Đảm bảo an toàn tiêm chủng và phòng lây nhiễm SARS-CoV-2 </vt:lpstr>
      <vt:lpstr>PHÂN LOẠI ĐỐI TƯỢNG (1)</vt:lpstr>
      <vt:lpstr>PHÂN LOẠI ĐỐI TƯỢNG (2)</vt:lpstr>
      <vt:lpstr>PHÂN LOẠI ĐỐI TƯỢNG (3)</vt:lpstr>
      <vt:lpstr>PHÂN LOẠI ĐỐI TƯỢNG (4)</vt:lpstr>
      <vt:lpstr>QUY TRÌNH KHÁM SÀNG LỌC</vt:lpstr>
      <vt:lpstr>QUY TRÌNH KHÁM SÀNG LỌC</vt:lpstr>
      <vt:lpstr>QUY TRÌNH KHÁM SÀNG LỌC</vt:lpstr>
      <vt:lpstr>1. Tập huấn về khám sàng lọc trước tiêm chủng Nhân viên y tế khám sàng lọc phải được tập huấn về  - Khám sàng lọc trước tiêm chủng vắc xin phòng COVID-19 và  - Xử lý phản vệ (theo Thông tư 51/TT-BYT) 2. Chuẩn bị phương tiện và dụng cụ - Nhiệt kế, ống nghe, máy đo huyết áp, máy đo SpO2 (nếu có). - Bảng kiểm khám sàng lọc trước tiêm chủng VX phòng COVID-19 - Hộp thuốc cấp cứu phản vệ và trang thiết bị y tế cấp cứu phản vệ (theo Phụ lục V - Thông tư số 51/2017/TT-BYT) - Lấy sẵn 01 bơm tiêm chứa Adrenalin 1mg/1ml</vt:lpstr>
      <vt:lpstr>  KHU VỰC TIẾP ĐÓN  </vt:lpstr>
      <vt:lpstr>TỔ CHỨC THỰC HIỆN</vt:lpstr>
      <vt:lpstr>PowerPoint Presentation</vt:lpstr>
      <vt:lpstr>HỒ SƠ TIÊM CHỦNG</vt:lpstr>
      <vt:lpstr>HƯỚNG DẪN THEO DÕI SAU TIÊM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PC-02</cp:lastModifiedBy>
  <cp:revision>813</cp:revision>
  <cp:lastPrinted>2020-01-08T11:10:36Z</cp:lastPrinted>
  <dcterms:created xsi:type="dcterms:W3CDTF">2017-07-13T04:08:52Z</dcterms:created>
  <dcterms:modified xsi:type="dcterms:W3CDTF">2021-07-22T09:27:58Z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0x010100ED1B0092FDC0654A8FA7FDA17DC04488</vt:lpwstr>
  </property>
</Properties>
</file>