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4121" r:id="rId5"/>
  </p:sldMasterIdLst>
  <p:notesMasterIdLst>
    <p:notesMasterId r:id="rId50"/>
  </p:notesMasterIdLst>
  <p:handoutMasterIdLst>
    <p:handoutMasterId r:id="rId51"/>
  </p:handoutMasterIdLst>
  <p:sldIdLst>
    <p:sldId id="621" r:id="rId6"/>
    <p:sldId id="734" r:id="rId7"/>
    <p:sldId id="846" r:id="rId8"/>
    <p:sldId id="799" r:id="rId9"/>
    <p:sldId id="800" r:id="rId10"/>
    <p:sldId id="810" r:id="rId11"/>
    <p:sldId id="836" r:id="rId12"/>
    <p:sldId id="837" r:id="rId13"/>
    <p:sldId id="811" r:id="rId14"/>
    <p:sldId id="812" r:id="rId15"/>
    <p:sldId id="848" r:id="rId16"/>
    <p:sldId id="847" r:id="rId17"/>
    <p:sldId id="849" r:id="rId18"/>
    <p:sldId id="850" r:id="rId19"/>
    <p:sldId id="818" r:id="rId20"/>
    <p:sldId id="817" r:id="rId21"/>
    <p:sldId id="819" r:id="rId22"/>
    <p:sldId id="820" r:id="rId23"/>
    <p:sldId id="821" r:id="rId24"/>
    <p:sldId id="822" r:id="rId25"/>
    <p:sldId id="838" r:id="rId26"/>
    <p:sldId id="839" r:id="rId27"/>
    <p:sldId id="840" r:id="rId28"/>
    <p:sldId id="823" r:id="rId29"/>
    <p:sldId id="824" r:id="rId30"/>
    <p:sldId id="271" r:id="rId31"/>
    <p:sldId id="841" r:id="rId32"/>
    <p:sldId id="825" r:id="rId33"/>
    <p:sldId id="826" r:id="rId34"/>
    <p:sldId id="827" r:id="rId35"/>
    <p:sldId id="828" r:id="rId36"/>
    <p:sldId id="842" r:id="rId37"/>
    <p:sldId id="830" r:id="rId38"/>
    <p:sldId id="831" r:id="rId39"/>
    <p:sldId id="832" r:id="rId40"/>
    <p:sldId id="833" r:id="rId41"/>
    <p:sldId id="834" r:id="rId42"/>
    <p:sldId id="843" r:id="rId43"/>
    <p:sldId id="844" r:id="rId44"/>
    <p:sldId id="813" r:id="rId45"/>
    <p:sldId id="814" r:id="rId46"/>
    <p:sldId id="815" r:id="rId47"/>
    <p:sldId id="816" r:id="rId48"/>
    <p:sldId id="759" r:id="rId49"/>
  </p:sldIdLst>
  <p:sldSz cx="9144000" cy="6858000" type="screen4x3"/>
  <p:notesSz cx="7099300" cy="10234613"/>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7F1AE106-80DD-4F38-84F6-5F83B001D3D4}">
          <p14:sldIdLst>
            <p14:sldId id="621"/>
            <p14:sldId id="734"/>
            <p14:sldId id="846"/>
            <p14:sldId id="799"/>
            <p14:sldId id="800"/>
            <p14:sldId id="810"/>
            <p14:sldId id="836"/>
            <p14:sldId id="837"/>
            <p14:sldId id="811"/>
            <p14:sldId id="812"/>
            <p14:sldId id="848"/>
            <p14:sldId id="847"/>
            <p14:sldId id="849"/>
            <p14:sldId id="850"/>
            <p14:sldId id="818"/>
            <p14:sldId id="817"/>
            <p14:sldId id="819"/>
            <p14:sldId id="820"/>
            <p14:sldId id="821"/>
            <p14:sldId id="822"/>
            <p14:sldId id="838"/>
            <p14:sldId id="839"/>
            <p14:sldId id="840"/>
            <p14:sldId id="823"/>
            <p14:sldId id="824"/>
            <p14:sldId id="271"/>
            <p14:sldId id="841"/>
            <p14:sldId id="825"/>
            <p14:sldId id="826"/>
            <p14:sldId id="827"/>
            <p14:sldId id="828"/>
            <p14:sldId id="842"/>
            <p14:sldId id="830"/>
            <p14:sldId id="831"/>
            <p14:sldId id="832"/>
            <p14:sldId id="833"/>
            <p14:sldId id="834"/>
            <p14:sldId id="843"/>
            <p14:sldId id="844"/>
            <p14:sldId id="813"/>
            <p14:sldId id="814"/>
            <p14:sldId id="815"/>
            <p14:sldId id="816"/>
          </p14:sldIdLst>
        </p14:section>
        <p14:section name="Default Section" id="{350CC08E-DAC6-470D-A379-24FEE89E7251}">
          <p14:sldIdLst>
            <p14:sldId id="759"/>
          </p14:sldIdLst>
        </p14:section>
      </p14:sectionLst>
    </p:ext>
    <p:ext uri="{EFAFB233-063F-42B5-8137-9DF3F51BA10A}">
      <p15:sldGuideLst xmlns:p15="http://schemas.microsoft.com/office/powerpoint/2012/main">
        <p15:guide id="1" orient="horz" pos="4125">
          <p15:clr>
            <a:srgbClr val="A4A3A4"/>
          </p15:clr>
        </p15:guide>
        <p15:guide id="2" orient="horz" pos="4284">
          <p15:clr>
            <a:srgbClr val="A4A3A4"/>
          </p15:clr>
        </p15:guide>
        <p15:guide id="3" orient="horz" pos="4134">
          <p15:clr>
            <a:srgbClr val="A4A3A4"/>
          </p15:clr>
        </p15:guide>
        <p15:guide id="4" orient="horz" pos="1021">
          <p15:clr>
            <a:srgbClr val="A4A3A4"/>
          </p15:clr>
        </p15:guide>
        <p15:guide id="5" orient="horz" pos="3313">
          <p15:clr>
            <a:srgbClr val="A4A3A4"/>
          </p15:clr>
        </p15:guide>
        <p15:guide id="6" orient="horz" pos="79">
          <p15:clr>
            <a:srgbClr val="A4A3A4"/>
          </p15:clr>
        </p15:guide>
        <p15:guide id="7" orient="horz" pos="1860">
          <p15:clr>
            <a:srgbClr val="A4A3A4"/>
          </p15:clr>
        </p15:guide>
        <p15:guide id="8" orient="horz" pos="3526">
          <p15:clr>
            <a:srgbClr val="A4A3A4"/>
          </p15:clr>
        </p15:guide>
        <p15:guide id="9" pos="5669">
          <p15:clr>
            <a:srgbClr val="A4A3A4"/>
          </p15:clr>
        </p15:guide>
        <p15:guide id="10" pos="197">
          <p15:clr>
            <a:srgbClr val="A4A3A4"/>
          </p15:clr>
        </p15:guide>
        <p15:guide id="11">
          <p15:clr>
            <a:srgbClr val="A4A3A4"/>
          </p15:clr>
        </p15:guide>
        <p15:guide id="12" pos="2879">
          <p15:clr>
            <a:srgbClr val="A4A3A4"/>
          </p15:clr>
        </p15:guide>
        <p15:guide id="13" pos="5469">
          <p15:clr>
            <a:srgbClr val="A4A3A4"/>
          </p15:clr>
        </p15:guide>
        <p15:guide id="14" pos="526">
          <p15:clr>
            <a:srgbClr val="A4A3A4"/>
          </p15:clr>
        </p15:guide>
        <p15:guide id="15" pos="3870">
          <p15:clr>
            <a:srgbClr val="A4A3A4"/>
          </p15:clr>
        </p15:guide>
      </p15:sldGuideLst>
    </p:ext>
    <p:ext uri="{2D200454-40CA-4A62-9FC3-DE9A4176ACB9}">
      <p15:notesGuideLst xmlns:p15="http://schemas.microsoft.com/office/powerpoint/2012/main">
        <p15:guide id="1" orient="horz" pos="2600">
          <p15:clr>
            <a:srgbClr val="A4A3A4"/>
          </p15:clr>
        </p15:guide>
        <p15:guide id="2" orient="horz" pos="2708">
          <p15:clr>
            <a:srgbClr val="A4A3A4"/>
          </p15:clr>
        </p15:guide>
        <p15:guide id="3" orient="horz" pos="6176">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s" initials="" lastIdx="4" clrIdx="0"/>
  <p:cmAuthor id="1" name="De Mari, Pauline (sanofi pasteur)" initials="" lastIdx="55" clrIdx="1"/>
  <p:cmAuthor id="2" name="Nievera, Maria Carmen (sanofi pasteur)" initials="" lastIdx="15" clrIdx="2"/>
  <p:cmAuthor id="3" name="Robertson, Corey (sanofi pasteur)"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F"/>
    <a:srgbClr val="A41216"/>
    <a:srgbClr val="FF0066"/>
    <a:srgbClr val="FF0000"/>
    <a:srgbClr val="66FF33"/>
    <a:srgbClr val="A7FFFF"/>
    <a:srgbClr val="FEC290"/>
    <a:srgbClr val="FEBAA8"/>
    <a:srgbClr val="FEA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62629" autoAdjust="0"/>
  </p:normalViewPr>
  <p:slideViewPr>
    <p:cSldViewPr snapToGrid="0">
      <p:cViewPr varScale="1">
        <p:scale>
          <a:sx n="80" d="100"/>
          <a:sy n="80" d="100"/>
        </p:scale>
        <p:origin x="821" y="27"/>
      </p:cViewPr>
      <p:guideLst>
        <p:guide orient="horz" pos="4125"/>
        <p:guide orient="horz" pos="4284"/>
        <p:guide orient="horz" pos="4134"/>
        <p:guide orient="horz" pos="1021"/>
        <p:guide orient="horz" pos="3313"/>
        <p:guide orient="horz" pos="79"/>
        <p:guide orient="horz" pos="1860"/>
        <p:guide orient="horz" pos="3526"/>
        <p:guide pos="5669"/>
        <p:guide pos="197"/>
        <p:guide/>
        <p:guide pos="2879"/>
        <p:guide pos="5469"/>
        <p:guide pos="526"/>
        <p:guide pos="3870"/>
      </p:guideLst>
    </p:cSldViewPr>
  </p:slideViewPr>
  <p:outlineViewPr>
    <p:cViewPr>
      <p:scale>
        <a:sx n="33" d="100"/>
        <a:sy n="33" d="100"/>
      </p:scale>
      <p:origin x="0" y="10272"/>
    </p:cViewPr>
  </p:outlineViewPr>
  <p:notesTextViewPr>
    <p:cViewPr>
      <p:scale>
        <a:sx n="100" d="100"/>
        <a:sy n="100" d="100"/>
      </p:scale>
      <p:origin x="0" y="0"/>
    </p:cViewPr>
  </p:notesTextViewPr>
  <p:sorterViewPr>
    <p:cViewPr>
      <p:scale>
        <a:sx n="63" d="100"/>
        <a:sy n="63" d="100"/>
      </p:scale>
      <p:origin x="0" y="0"/>
    </p:cViewPr>
  </p:sorterViewPr>
  <p:notesViewPr>
    <p:cSldViewPr snapToGrid="0">
      <p:cViewPr>
        <p:scale>
          <a:sx n="100" d="100"/>
          <a:sy n="100" d="100"/>
        </p:scale>
        <p:origin x="-72" y="936"/>
      </p:cViewPr>
      <p:guideLst>
        <p:guide orient="horz" pos="2600"/>
        <p:guide orient="horz" pos="2708"/>
        <p:guide orient="horz" pos="6176"/>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5555" tIns="47777" rIns="95555" bIns="47777" numCol="1" anchor="t" anchorCtr="0" compatLnSpc="1">
            <a:prstTxWarp prst="textNoShape">
              <a:avLst/>
            </a:prstTxWarp>
          </a:bodyPr>
          <a:lstStyle>
            <a:lvl1pPr defTabSz="955675">
              <a:defRPr sz="1300">
                <a:latin typeface="Calibri" pitchFamily="34" charset="0"/>
              </a:defRPr>
            </a:lvl1pPr>
          </a:lstStyle>
          <a:p>
            <a:pPr>
              <a:defRPr/>
            </a:pPr>
            <a:endParaRPr lang="fr-FR"/>
          </a:p>
        </p:txBody>
      </p:sp>
      <p:sp>
        <p:nvSpPr>
          <p:cNvPr id="3" name="Date Placeholder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5555" tIns="47777" rIns="95555" bIns="47777" numCol="1" anchor="t" anchorCtr="0" compatLnSpc="1">
            <a:prstTxWarp prst="textNoShape">
              <a:avLst/>
            </a:prstTxWarp>
          </a:bodyPr>
          <a:lstStyle>
            <a:lvl1pPr algn="r" defTabSz="955675">
              <a:defRPr sz="1300">
                <a:latin typeface="Calibri" pitchFamily="34" charset="0"/>
              </a:defRPr>
            </a:lvl1pPr>
          </a:lstStyle>
          <a:p>
            <a:pPr>
              <a:defRPr/>
            </a:pPr>
            <a:fld id="{FF9ADDA1-4B9E-4BE5-9414-F7F3EE2E843C}" type="datetimeFigureOut">
              <a:rPr lang="en-US"/>
              <a:pPr>
                <a:defRPr/>
              </a:pPr>
              <a:t>6/1/2021</a:t>
            </a:fld>
            <a:endParaRPr lang="en-US"/>
          </a:p>
        </p:txBody>
      </p:sp>
      <p:sp>
        <p:nvSpPr>
          <p:cNvPr id="4" name="Footer Placeholder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5555" tIns="47777" rIns="95555" bIns="47777" numCol="1" anchor="b" anchorCtr="0" compatLnSpc="1">
            <a:prstTxWarp prst="textNoShape">
              <a:avLst/>
            </a:prstTxWarp>
          </a:bodyPr>
          <a:lstStyle>
            <a:lvl1pPr defTabSz="955675">
              <a:defRPr sz="1300">
                <a:latin typeface="Calibri" pitchFamily="34" charset="0"/>
              </a:defRPr>
            </a:lvl1pPr>
          </a:lstStyle>
          <a:p>
            <a:pPr>
              <a:defRPr/>
            </a:pPr>
            <a:endParaRPr lang="fr-FR"/>
          </a:p>
        </p:txBody>
      </p:sp>
      <p:sp>
        <p:nvSpPr>
          <p:cNvPr id="5" name="Slide Number Placeholder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5555" tIns="47777" rIns="95555" bIns="47777" numCol="1" anchor="b" anchorCtr="0" compatLnSpc="1">
            <a:prstTxWarp prst="textNoShape">
              <a:avLst/>
            </a:prstTxWarp>
          </a:bodyPr>
          <a:lstStyle>
            <a:lvl1pPr algn="r" defTabSz="955675">
              <a:defRPr sz="1300">
                <a:latin typeface="Calibri" pitchFamily="34" charset="0"/>
              </a:defRPr>
            </a:lvl1pPr>
          </a:lstStyle>
          <a:p>
            <a:pPr>
              <a:defRPr/>
            </a:pPr>
            <a:fld id="{86FB9FC1-8609-4753-A642-BFDD084BC42D}" type="slidenum">
              <a:rPr lang="en-US"/>
              <a:pPr>
                <a:defRPr/>
              </a:pPr>
              <a:t>‹#›</a:t>
            </a:fld>
            <a:endParaRPr lang="en-US"/>
          </a:p>
        </p:txBody>
      </p:sp>
    </p:spTree>
    <p:extLst>
      <p:ext uri="{BB962C8B-B14F-4D97-AF65-F5344CB8AC3E}">
        <p14:creationId xmlns:p14="http://schemas.microsoft.com/office/powerpoint/2010/main" val="122472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100997" tIns="50499" rIns="100997" bIns="50499" numCol="1" anchor="t" anchorCtr="0" compatLnSpc="1">
            <a:prstTxWarp prst="textNoShape">
              <a:avLst/>
            </a:prstTxWarp>
          </a:bodyPr>
          <a:lstStyle>
            <a:lvl1pPr algn="r" defTabSz="955675">
              <a:defRPr sz="1000">
                <a:latin typeface="Calibri" pitchFamily="34" charset="0"/>
              </a:defRPr>
            </a:lvl1pPr>
          </a:lstStyle>
          <a:p>
            <a:pPr>
              <a:defRPr/>
            </a:pPr>
            <a:fld id="{E02A83B4-417D-4C90-B718-FC4ACD3E09CE}" type="datetimeFigureOut">
              <a:rPr lang="en-US"/>
              <a:pPr>
                <a:defRPr/>
              </a:pPr>
              <a:t>6/1/2021</a:t>
            </a:fld>
            <a:endParaRPr lang="en-US"/>
          </a:p>
        </p:txBody>
      </p:sp>
      <p:sp>
        <p:nvSpPr>
          <p:cNvPr id="4" name="Slide Image Placeholder 3"/>
          <p:cNvSpPr>
            <a:spLocks noGrp="1" noRot="1" noChangeAspect="1"/>
          </p:cNvSpPr>
          <p:nvPr>
            <p:ph type="sldImg" idx="2"/>
          </p:nvPr>
        </p:nvSpPr>
        <p:spPr>
          <a:xfrm>
            <a:off x="1231900" y="649288"/>
            <a:ext cx="4637088" cy="3478212"/>
          </a:xfrm>
          <a:prstGeom prst="rect">
            <a:avLst/>
          </a:prstGeom>
          <a:noFill/>
          <a:ln w="12700">
            <a:solidFill>
              <a:prstClr val="black"/>
            </a:solidFill>
          </a:ln>
        </p:spPr>
        <p:txBody>
          <a:bodyPr vert="horz" lIns="96648" tIns="48324" rIns="96648" bIns="48324" rtlCol="0" anchor="ctr"/>
          <a:lstStyle/>
          <a:p>
            <a:pPr lvl="0"/>
            <a:endParaRPr lang="en-US" noProof="0" dirty="0"/>
          </a:p>
        </p:txBody>
      </p:sp>
      <p:sp>
        <p:nvSpPr>
          <p:cNvPr id="5" name="Notes Placeholder 4"/>
          <p:cNvSpPr>
            <a:spLocks noGrp="1"/>
          </p:cNvSpPr>
          <p:nvPr>
            <p:ph type="body" sz="quarter" idx="3"/>
          </p:nvPr>
        </p:nvSpPr>
        <p:spPr>
          <a:xfrm>
            <a:off x="817563" y="4289425"/>
            <a:ext cx="5448300" cy="4676775"/>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3"/>
            <a:r>
              <a:rPr lang="en-US" noProof="0" dirty="0"/>
              <a:t>Fifth level</a:t>
            </a:r>
          </a:p>
        </p:txBody>
      </p:sp>
      <p:sp>
        <p:nvSpPr>
          <p:cNvPr id="8" name="TextBox 7"/>
          <p:cNvSpPr txBox="1">
            <a:spLocks noChangeArrowheads="1"/>
          </p:cNvSpPr>
          <p:nvPr/>
        </p:nvSpPr>
        <p:spPr bwMode="auto">
          <a:xfrm>
            <a:off x="5618163" y="9869488"/>
            <a:ext cx="1217612" cy="142875"/>
          </a:xfrm>
          <a:prstGeom prst="rect">
            <a:avLst/>
          </a:prstGeom>
          <a:noFill/>
          <a:ln w="9525">
            <a:noFill/>
            <a:miter lim="800000"/>
            <a:headEnd/>
            <a:tailEnd/>
          </a:ln>
        </p:spPr>
        <p:txBody>
          <a:bodyPr lIns="0" tIns="0" rIns="0" bIns="0" anchor="b">
            <a:spAutoFit/>
          </a:bodyPr>
          <a:lstStyle/>
          <a:p>
            <a:pPr algn="r" defTabSz="1028700" eaLnBrk="0" hangingPunct="0">
              <a:defRPr/>
            </a:pPr>
            <a:fld id="{C0884191-3DF5-4EC2-85E3-92119457C117}" type="slidenum">
              <a:rPr lang="en-US" sz="900">
                <a:latin typeface="Calibri" pitchFamily="34" charset="0"/>
              </a:rPr>
              <a:pPr algn="r" defTabSz="1028700" eaLnBrk="0" hangingPunct="0">
                <a:defRPr/>
              </a:pPr>
              <a:t>‹#›</a:t>
            </a:fld>
            <a:endParaRPr lang="en-US" sz="900">
              <a:latin typeface="Calibri" pitchFamily="34" charset="0"/>
            </a:endParaRPr>
          </a:p>
        </p:txBody>
      </p:sp>
    </p:spTree>
    <p:extLst>
      <p:ext uri="{BB962C8B-B14F-4D97-AF65-F5344CB8AC3E}">
        <p14:creationId xmlns:p14="http://schemas.microsoft.com/office/powerpoint/2010/main" val="1761001416"/>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ts val="400"/>
      </a:spcBef>
      <a:spcAft>
        <a:spcPct val="0"/>
      </a:spcAft>
      <a:buFont typeface="Arial" charset="0"/>
      <a:defRPr sz="1000" b="1" kern="1200">
        <a:solidFill>
          <a:schemeClr val="tx1"/>
        </a:solidFill>
        <a:latin typeface="+mn-lt"/>
        <a:ea typeface="+mn-ea"/>
        <a:cs typeface="+mn-cs"/>
      </a:defRPr>
    </a:lvl1pPr>
    <a:lvl2pPr marL="233363" indent="-233363" algn="l" rtl="0" eaLnBrk="0" fontAlgn="base" hangingPunct="0">
      <a:lnSpc>
        <a:spcPct val="95000"/>
      </a:lnSpc>
      <a:spcBef>
        <a:spcPts val="200"/>
      </a:spcBef>
      <a:spcAft>
        <a:spcPct val="0"/>
      </a:spcAft>
      <a:buFont typeface="Arial" charset="0"/>
      <a:buChar char="•"/>
      <a:defRPr lang="en-US" sz="1000" kern="1200" dirty="0">
        <a:solidFill>
          <a:schemeClr val="tx1"/>
        </a:solidFill>
        <a:latin typeface="+mn-lt"/>
        <a:ea typeface="ＭＳ Ｐゴシック" pitchFamily="-106" charset="-128"/>
        <a:cs typeface="+mn-cs"/>
      </a:defRPr>
    </a:lvl2pPr>
    <a:lvl3pPr marL="457200" indent="-173038" algn="l" rtl="0" eaLnBrk="0" fontAlgn="base" hangingPunct="0">
      <a:lnSpc>
        <a:spcPct val="95000"/>
      </a:lnSpc>
      <a:spcBef>
        <a:spcPts val="200"/>
      </a:spcBef>
      <a:spcAft>
        <a:spcPct val="0"/>
      </a:spcAft>
      <a:buFont typeface="Calibri" pitchFamily="34" charset="0"/>
      <a:buChar char="̶"/>
      <a:defRPr sz="1000" kern="1200">
        <a:solidFill>
          <a:schemeClr val="tx1"/>
        </a:solidFill>
        <a:latin typeface="+mn-lt"/>
        <a:ea typeface="ＭＳ Ｐゴシック" pitchFamily="34" charset="-128"/>
        <a:cs typeface="+mn-cs"/>
      </a:defRPr>
    </a:lvl3pPr>
    <a:lvl4pPr marL="690563" indent="-233363" algn="l" rtl="0" eaLnBrk="0" fontAlgn="base" hangingPunct="0">
      <a:lnSpc>
        <a:spcPct val="95000"/>
      </a:lnSpc>
      <a:spcBef>
        <a:spcPts val="200"/>
      </a:spcBef>
      <a:spcAft>
        <a:spcPct val="0"/>
      </a:spcAft>
      <a:buFont typeface="Wingdings" pitchFamily="2" charset="2"/>
      <a:buChar char="§"/>
      <a:defRPr lang="en-US" sz="1000" kern="1200" dirty="0">
        <a:solidFill>
          <a:schemeClr val="tx1"/>
        </a:solidFill>
        <a:latin typeface="+mn-lt"/>
        <a:ea typeface="ＭＳ Ｐゴシック" pitchFamily="-106" charset="-128"/>
        <a:cs typeface="+mn-cs"/>
      </a:defRPr>
    </a:lvl4pPr>
    <a:lvl5pPr marL="2057400" indent="-228600" algn="l" rtl="0" eaLnBrk="0" fontAlgn="base" hangingPunct="0">
      <a:lnSpc>
        <a:spcPct val="95000"/>
      </a:lnSpc>
      <a:spcBef>
        <a:spcPts val="300"/>
      </a:spcBef>
      <a:spcAft>
        <a:spcPct val="0"/>
      </a:spcAft>
      <a:buFont typeface="Arial" charset="0"/>
      <a:buChar char="•"/>
      <a:defRPr sz="10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26</a:t>
            </a:fld>
            <a:endParaRPr lang="en-US" dirty="0"/>
          </a:p>
        </p:txBody>
      </p:sp>
    </p:spTree>
    <p:extLst>
      <p:ext uri="{BB962C8B-B14F-4D97-AF65-F5344CB8AC3E}">
        <p14:creationId xmlns:p14="http://schemas.microsoft.com/office/powerpoint/2010/main" val="2654647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TextBox 6"/>
          <p:cNvSpPr txBox="1"/>
          <p:nvPr userDrawn="1"/>
        </p:nvSpPr>
        <p:spPr>
          <a:xfrm>
            <a:off x="4481513" y="6677025"/>
            <a:ext cx="180975" cy="123825"/>
          </a:xfrm>
          <a:prstGeom prst="rect">
            <a:avLst/>
          </a:prstGeom>
          <a:noFill/>
        </p:spPr>
        <p:txBody>
          <a:bodyPr lIns="0" tIns="0" rIns="0" bIns="0" anchor="b">
            <a:spAutoFit/>
          </a:bodyPr>
          <a:lstStyle/>
          <a:p>
            <a:pPr algn="ctr" fontAlgn="auto">
              <a:spcBef>
                <a:spcPts val="0"/>
              </a:spcBef>
              <a:spcAft>
                <a:spcPts val="0"/>
              </a:spcAft>
              <a:defRPr/>
            </a:pPr>
            <a:fld id="{F3473FF1-C6F3-4024-AAA6-3C41935702AB}" type="slidenum">
              <a:rPr lang="en-US" sz="800">
                <a:latin typeface="+mn-lt"/>
                <a:cs typeface="+mn-cs"/>
              </a:rPr>
              <a:pPr algn="ctr" fontAlgn="auto">
                <a:spcBef>
                  <a:spcPts val="0"/>
                </a:spcBef>
                <a:spcAft>
                  <a:spcPts val="0"/>
                </a:spcAft>
                <a:defRPr/>
              </a:pPr>
              <a:t>‹#›</a:t>
            </a:fld>
            <a:endParaRPr lang="en-US" sz="800" dirty="0">
              <a:latin typeface="+mn-lt"/>
              <a:cs typeface="+mn-cs"/>
            </a:endParaRPr>
          </a:p>
        </p:txBody>
      </p:sp>
      <p:sp>
        <p:nvSpPr>
          <p:cNvPr id="6" name="Rectangle 10"/>
          <p:cNvSpPr/>
          <p:nvPr userDrawn="1"/>
        </p:nvSpPr>
        <p:spPr>
          <a:xfrm>
            <a:off x="0" y="4341813"/>
            <a:ext cx="9144000" cy="80962"/>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userDrawn="1"/>
        </p:nvSpPr>
        <p:spPr>
          <a:xfrm>
            <a:off x="0" y="2930525"/>
            <a:ext cx="9144000" cy="80963"/>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rebuchet MS" pitchFamily="34" charset="0"/>
            </a:endParaRPr>
          </a:p>
        </p:txBody>
      </p:sp>
      <p:pic>
        <p:nvPicPr>
          <p:cNvPr id="8" name="Picture 7" descr="Sanofi Pasteur - Logo PPT POT"/>
          <p:cNvPicPr>
            <a:picLocks noChangeAspect="1" noChangeArrowheads="1"/>
          </p:cNvPicPr>
          <p:nvPr userDrawn="1"/>
        </p:nvPicPr>
        <p:blipFill>
          <a:blip r:embed="rId2"/>
          <a:srcRect/>
          <a:stretch>
            <a:fillRect/>
          </a:stretch>
        </p:blipFill>
        <p:spPr bwMode="auto">
          <a:xfrm>
            <a:off x="325438" y="6043613"/>
            <a:ext cx="3265487" cy="457200"/>
          </a:xfrm>
          <a:prstGeom prst="rect">
            <a:avLst/>
          </a:prstGeom>
          <a:noFill/>
          <a:ln w="9525">
            <a:noFill/>
            <a:miter lim="800000"/>
            <a:headEnd/>
            <a:tailEnd/>
          </a:ln>
        </p:spPr>
      </p:pic>
      <p:sp>
        <p:nvSpPr>
          <p:cNvPr id="2" name="Title 1"/>
          <p:cNvSpPr>
            <a:spLocks noGrp="1"/>
          </p:cNvSpPr>
          <p:nvPr>
            <p:ph type="ctrTitle"/>
          </p:nvPr>
        </p:nvSpPr>
        <p:spPr>
          <a:xfrm>
            <a:off x="166687" y="2952750"/>
            <a:ext cx="8855075" cy="1323415"/>
          </a:xfrm>
        </p:spPr>
        <p:txBody>
          <a:bodyPr anchor="ctr"/>
          <a:lstStyle>
            <a:lvl1pPr algn="ctr">
              <a:defRPr sz="3200">
                <a:solidFill>
                  <a:schemeClr val="accent1"/>
                </a:solidFill>
                <a:latin typeface="Trebuchet MS"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66687" y="4507381"/>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rot="16200000">
            <a:off x="8068582" y="5486392"/>
            <a:ext cx="1843316" cy="275770"/>
          </a:xfrm>
          <a:prstGeom prst="rect">
            <a:avLst/>
          </a:prstGeom>
          <a:noFill/>
        </p:spPr>
        <p:txBody>
          <a:bodyPr wrap="none" lIns="0" tIns="0" rIns="0" bIns="0" rtlCol="0" anchor="ctr" anchorCtr="0">
            <a:noAutofit/>
          </a:bodyPr>
          <a:lstStyle/>
          <a:p>
            <a:r>
              <a:rPr lang="en-US" sz="800" dirty="0"/>
              <a:t>SPGLB.MENAC.15.06.0153</a:t>
            </a:r>
          </a:p>
        </p:txBody>
      </p:sp>
      <p:pic>
        <p:nvPicPr>
          <p:cNvPr id="10" name="Picture 9">
            <a:extLst>
              <a:ext uri="{FF2B5EF4-FFF2-40B4-BE49-F238E27FC236}">
                <a16:creationId xmlns:a16="http://schemas.microsoft.com/office/drawing/2014/main" id="{2145F0CB-30B5-43FB-9E9D-4C67B069A816}"/>
              </a:ext>
            </a:extLst>
          </p:cNvPr>
          <p:cNvPicPr>
            <a:picLocks noChangeAspect="1"/>
          </p:cNvPicPr>
          <p:nvPr userDrawn="1"/>
        </p:nvPicPr>
        <p:blipFill>
          <a:blip r:embed="rId3"/>
          <a:stretch>
            <a:fillRect/>
          </a:stretch>
        </p:blipFill>
        <p:spPr>
          <a:xfrm>
            <a:off x="171491" y="129346"/>
            <a:ext cx="1107580" cy="11075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429433"/>
            <a:ext cx="8420100" cy="387798"/>
          </a:xfrm>
        </p:spPr>
        <p:txBody>
          <a:bodyPr/>
          <a:lstStyle>
            <a:lvl1pPr>
              <a:defRPr/>
            </a:lvl1pPr>
          </a:lstStyle>
          <a:p>
            <a:r>
              <a:rPr lang="fr-FR" dirty="0"/>
              <a:t>Slide texte - 1 colonne, corps 28</a:t>
            </a:r>
            <a:endParaRPr lang="en-US" dirty="0"/>
          </a:p>
        </p:txBody>
      </p:sp>
      <p:sp>
        <p:nvSpPr>
          <p:cNvPr id="8" name="Content Placeholder 2"/>
          <p:cNvSpPr>
            <a:spLocks noGrp="1"/>
          </p:cNvSpPr>
          <p:nvPr>
            <p:ph idx="13" hasCustomPrompt="1"/>
          </p:nvPr>
        </p:nvSpPr>
        <p:spPr>
          <a:xfrm>
            <a:off x="880033" y="1365252"/>
            <a:ext cx="7597795" cy="4895849"/>
          </a:xfrm>
        </p:spPr>
        <p:txBody>
          <a:bodyPr/>
          <a:lstStyle>
            <a:lvl1pPr marL="166688" indent="-166688">
              <a:spcBef>
                <a:spcPts val="900"/>
              </a:spcBef>
              <a:buFont typeface="Arial" charset="0"/>
              <a:buChar char="•"/>
              <a:tabLst>
                <a:tab pos="8459788" algn="r"/>
              </a:tabLst>
              <a:defRPr sz="1800" b="0" baseline="0"/>
            </a:lvl1pPr>
            <a:lvl2pPr marL="300038" indent="-133350">
              <a:spcBef>
                <a:spcPts val="0"/>
              </a:spcBef>
              <a:buFont typeface="Arial" charset="0"/>
              <a:buChar char="•"/>
              <a:tabLst>
                <a:tab pos="8460000" algn="r"/>
              </a:tabLst>
              <a:defRPr sz="1600"/>
            </a:lvl2pPr>
            <a:lvl3pPr marL="271462" indent="0">
              <a:buNone/>
              <a:defRPr/>
            </a:lvl3pPr>
          </a:lstStyle>
          <a:p>
            <a:pPr lvl="0"/>
            <a:r>
              <a:rPr lang="fr-FR" dirty="0"/>
              <a:t>Texte 1er niveau, corps 18	XX</a:t>
            </a:r>
          </a:p>
          <a:p>
            <a:pPr lvl="1"/>
            <a:r>
              <a:rPr lang="fr-FR" dirty="0"/>
              <a:t>Texte 2e niveau, corps 16	XX</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Tree>
    <p:extLst>
      <p:ext uri="{BB962C8B-B14F-4D97-AF65-F5344CB8AC3E}">
        <p14:creationId xmlns:p14="http://schemas.microsoft.com/office/powerpoint/2010/main" val="398592407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u 1 colon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429433"/>
            <a:ext cx="8420100" cy="387798"/>
          </a:xfrm>
        </p:spPr>
        <p:txBody>
          <a:bodyPr/>
          <a:lstStyle>
            <a:lvl1pPr>
              <a:defRPr/>
            </a:lvl1pPr>
          </a:lstStyle>
          <a:p>
            <a:r>
              <a:rPr lang="fr-FR" dirty="0"/>
              <a:t>Slide texte - 1 colonne, corps 28</a:t>
            </a:r>
            <a:endParaRPr lang="en-US" dirty="0"/>
          </a:p>
        </p:txBody>
      </p:sp>
      <p:sp>
        <p:nvSpPr>
          <p:cNvPr id="8" name="Content Placeholder 2"/>
          <p:cNvSpPr>
            <a:spLocks noGrp="1"/>
          </p:cNvSpPr>
          <p:nvPr>
            <p:ph idx="13" hasCustomPrompt="1"/>
          </p:nvPr>
        </p:nvSpPr>
        <p:spPr>
          <a:xfrm>
            <a:off x="358775" y="1777407"/>
            <a:ext cx="8420101" cy="4483693"/>
          </a:xfrm>
        </p:spPr>
        <p:txBody>
          <a:bodyPr/>
          <a:lstStyle>
            <a:lvl1pPr>
              <a:defRPr baseline="0"/>
            </a:lvl1pPr>
            <a:lvl3pPr marL="403225" indent="-133350">
              <a:buFont typeface="Arial" charset="0"/>
              <a:buChar char="•"/>
              <a:tabLst/>
              <a:defRPr/>
            </a:lvl3pPr>
          </a:lstStyle>
          <a:p>
            <a:pPr lvl="0"/>
            <a:r>
              <a:rPr lang="fr-FR" dirty="0"/>
              <a:t>Texte 1er niveau, corps 18</a:t>
            </a:r>
          </a:p>
          <a:p>
            <a:pPr lvl="1"/>
            <a:r>
              <a:rPr lang="fr-FR" dirty="0"/>
              <a:t>Texte 2e niveau, corps 16</a:t>
            </a:r>
          </a:p>
          <a:p>
            <a:pPr lvl="2"/>
            <a:r>
              <a:rPr lang="fr-FR" dirty="0"/>
              <a:t>Texte 3e niveau, corps 14</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58775" y="950401"/>
            <a:ext cx="8420101"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Tree>
    <p:extLst>
      <p:ext uri="{BB962C8B-B14F-4D97-AF65-F5344CB8AC3E}">
        <p14:creationId xmlns:p14="http://schemas.microsoft.com/office/powerpoint/2010/main" val="1447561774"/>
      </p:ext>
    </p:extLst>
  </p:cSld>
  <p:clrMapOvr>
    <a:masterClrMapping/>
  </p:clrMapOvr>
  <p:extLst>
    <p:ext uri="{DCECCB84-F9BA-43D5-87BE-67443E8EF086}">
      <p15:sldGuideLst xmlns:p15="http://schemas.microsoft.com/office/powerpoint/2012/main">
        <p15:guide id="1" orient="horz" pos="3140" userDrawn="1">
          <p15:clr>
            <a:srgbClr val="FBAE40"/>
          </p15:clr>
        </p15:guide>
        <p15:guide id="2" orient="horz" pos="30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u Fond clair">
    <p:spTree>
      <p:nvGrpSpPr>
        <p:cNvPr id="1" name=""/>
        <p:cNvGrpSpPr/>
        <p:nvPr/>
      </p:nvGrpSpPr>
      <p:grpSpPr>
        <a:xfrm>
          <a:off x="0" y="0"/>
          <a:ext cx="0" cy="0"/>
          <a:chOff x="0" y="0"/>
          <a:chExt cx="0" cy="0"/>
        </a:xfrm>
      </p:grpSpPr>
      <p:sp>
        <p:nvSpPr>
          <p:cNvPr id="7" name="Rectangle 6"/>
          <p:cNvSpPr/>
          <p:nvPr userDrawn="1"/>
        </p:nvSpPr>
        <p:spPr>
          <a:xfrm>
            <a:off x="358775" y="1656139"/>
            <a:ext cx="8420101" cy="4604961"/>
          </a:xfrm>
          <a:prstGeom prst="rect">
            <a:avLst/>
          </a:prstGeom>
          <a:solidFill>
            <a:srgbClr val="ED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dirty="0">
              <a:solidFill>
                <a:srgbClr val="FFFFFF"/>
              </a:solidFill>
            </a:endParaRPr>
          </a:p>
        </p:txBody>
      </p:sp>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Conclusion, corps 28</a:t>
            </a:r>
            <a:endParaRPr lang="en-US" dirty="0"/>
          </a:p>
        </p:txBody>
      </p:sp>
      <p:sp>
        <p:nvSpPr>
          <p:cNvPr id="8" name="Content Placeholder 2"/>
          <p:cNvSpPr>
            <a:spLocks noGrp="1"/>
          </p:cNvSpPr>
          <p:nvPr>
            <p:ph idx="13" hasCustomPrompt="1"/>
          </p:nvPr>
        </p:nvSpPr>
        <p:spPr>
          <a:xfrm>
            <a:off x="505050" y="1820334"/>
            <a:ext cx="4107856" cy="4166193"/>
          </a:xfrm>
        </p:spPr>
        <p:txBody>
          <a:bodyPr/>
          <a:lstStyle>
            <a:lvl1pPr>
              <a:defRPr baseline="0"/>
            </a:lvl1pPr>
            <a:lvl2pPr marL="271463" indent="-136525">
              <a:tabLst/>
              <a:defRPr/>
            </a:lvl2pPr>
            <a:lvl3pPr marL="385763" indent="-131763">
              <a:buFont typeface="Arial" charset="0"/>
              <a:buChar char="•"/>
              <a:tabLst/>
              <a:defRPr/>
            </a:lvl3pPr>
          </a:lstStyle>
          <a:p>
            <a:pPr lvl="0"/>
            <a:r>
              <a:rPr lang="fr-FR" dirty="0"/>
              <a:t>Texte 1er niveau, corps 18</a:t>
            </a:r>
          </a:p>
          <a:p>
            <a:pPr lvl="1"/>
            <a:r>
              <a:rPr lang="fr-FR" dirty="0"/>
              <a:t>Texte 2e niveau, corps 16</a:t>
            </a:r>
          </a:p>
          <a:p>
            <a:pPr lvl="2"/>
            <a:r>
              <a:rPr lang="fr-FR" dirty="0"/>
              <a:t>Texte 3e niveau, corps 14</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Tree>
    <p:extLst>
      <p:ext uri="{BB962C8B-B14F-4D97-AF65-F5344CB8AC3E}">
        <p14:creationId xmlns:p14="http://schemas.microsoft.com/office/powerpoint/2010/main" val="2735916362"/>
      </p:ext>
    </p:extLst>
  </p:cSld>
  <p:clrMapOvr>
    <a:masterClrMapping/>
  </p:clrMapOvr>
  <p:extLst>
    <p:ext uri="{DCECCB84-F9BA-43D5-87BE-67443E8EF086}">
      <p15:sldGuideLst xmlns:p15="http://schemas.microsoft.com/office/powerpoint/2012/main">
        <p15:guide id="5" pos="2980" userDrawn="1">
          <p15:clr>
            <a:srgbClr val="FBAE40"/>
          </p15:clr>
        </p15:guide>
        <p15:guide id="7" pos="30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u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Slide texte - 1 photo, corps 28</a:t>
            </a:r>
            <a:endParaRPr lang="en-US" dirty="0"/>
          </a:p>
        </p:txBody>
      </p:sp>
      <p:sp>
        <p:nvSpPr>
          <p:cNvPr id="8" name="Content Placeholder 2"/>
          <p:cNvSpPr>
            <a:spLocks noGrp="1"/>
          </p:cNvSpPr>
          <p:nvPr>
            <p:ph idx="13" hasCustomPrompt="1"/>
          </p:nvPr>
        </p:nvSpPr>
        <p:spPr>
          <a:xfrm>
            <a:off x="358774" y="1777407"/>
            <a:ext cx="3939453" cy="4483693"/>
          </a:xfrm>
        </p:spPr>
        <p:txBody>
          <a:bodyPr/>
          <a:lstStyle>
            <a:lvl1pPr>
              <a:defRPr baseline="0"/>
            </a:lvl1pPr>
            <a:lvl3pPr marL="403225" indent="-133350">
              <a:buFont typeface="Arial" charset="0"/>
              <a:buChar char="•"/>
              <a:tabLst/>
              <a:defRPr/>
            </a:lvl3pPr>
          </a:lstStyle>
          <a:p>
            <a:pPr lvl="0"/>
            <a:r>
              <a:rPr lang="fr-FR" dirty="0"/>
              <a:t>Texte 1er niveau, corps 18</a:t>
            </a:r>
          </a:p>
          <a:p>
            <a:pPr lvl="1"/>
            <a:r>
              <a:rPr lang="fr-FR" dirty="0"/>
              <a:t>Texte 2e niveau, corps 16</a:t>
            </a:r>
          </a:p>
          <a:p>
            <a:pPr lvl="2"/>
            <a:r>
              <a:rPr lang="fr-FR" dirty="0"/>
              <a:t>Texte 3e niveau, corps 14</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7" name="Espace réservé pour une image  6"/>
          <p:cNvSpPr>
            <a:spLocks noGrp="1"/>
          </p:cNvSpPr>
          <p:nvPr>
            <p:ph type="pic" sz="quarter" idx="18"/>
          </p:nvPr>
        </p:nvSpPr>
        <p:spPr>
          <a:xfrm>
            <a:off x="4572001" y="1316568"/>
            <a:ext cx="4206875" cy="4944533"/>
          </a:xfrm>
        </p:spPr>
        <p:txBody>
          <a:bodyPr/>
          <a:lstStyle/>
          <a:p>
            <a:endParaRPr lang="fr-FR" dirty="0"/>
          </a:p>
        </p:txBody>
      </p:sp>
    </p:spTree>
    <p:extLst>
      <p:ext uri="{BB962C8B-B14F-4D97-AF65-F5344CB8AC3E}">
        <p14:creationId xmlns:p14="http://schemas.microsoft.com/office/powerpoint/2010/main" val="406586056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u + image légendé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Slide texte - 1 photo, corps 28</a:t>
            </a:r>
            <a:endParaRPr lang="en-US" dirty="0"/>
          </a:p>
        </p:txBody>
      </p:sp>
      <p:sp>
        <p:nvSpPr>
          <p:cNvPr id="8" name="Content Placeholder 2"/>
          <p:cNvSpPr>
            <a:spLocks noGrp="1"/>
          </p:cNvSpPr>
          <p:nvPr>
            <p:ph idx="13" hasCustomPrompt="1"/>
          </p:nvPr>
        </p:nvSpPr>
        <p:spPr>
          <a:xfrm>
            <a:off x="358774" y="1777407"/>
            <a:ext cx="3939453" cy="4483693"/>
          </a:xfrm>
        </p:spPr>
        <p:txBody>
          <a:bodyPr/>
          <a:lstStyle>
            <a:lvl1pPr>
              <a:defRPr baseline="0"/>
            </a:lvl1pPr>
            <a:lvl3pPr marL="403225" indent="-133350">
              <a:buFont typeface="Arial" charset="0"/>
              <a:buChar char="•"/>
              <a:tabLst/>
              <a:defRPr/>
            </a:lvl3pPr>
          </a:lstStyle>
          <a:p>
            <a:pPr lvl="0"/>
            <a:r>
              <a:rPr lang="fr-FR" dirty="0"/>
              <a:t>Texte 1er niveau, corps 18</a:t>
            </a:r>
          </a:p>
          <a:p>
            <a:pPr lvl="1"/>
            <a:r>
              <a:rPr lang="fr-FR" dirty="0"/>
              <a:t>Texte 2e niveau, corps 16</a:t>
            </a:r>
          </a:p>
          <a:p>
            <a:pPr lvl="2"/>
            <a:r>
              <a:rPr lang="fr-FR" dirty="0"/>
              <a:t>Texte 3e niveau, corps 14</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7" name="Espace réservé pour une image  6"/>
          <p:cNvSpPr>
            <a:spLocks noGrp="1"/>
          </p:cNvSpPr>
          <p:nvPr>
            <p:ph type="pic" sz="quarter" idx="18"/>
          </p:nvPr>
        </p:nvSpPr>
        <p:spPr>
          <a:xfrm>
            <a:off x="4572001" y="1316567"/>
            <a:ext cx="4206875" cy="4427064"/>
          </a:xfrm>
        </p:spPr>
        <p:txBody>
          <a:bodyPr/>
          <a:lstStyle/>
          <a:p>
            <a:endParaRPr lang="fr-FR" dirty="0"/>
          </a:p>
        </p:txBody>
      </p:sp>
      <p:sp>
        <p:nvSpPr>
          <p:cNvPr id="10" name="Rectangle 9"/>
          <p:cNvSpPr/>
          <p:nvPr userDrawn="1"/>
        </p:nvSpPr>
        <p:spPr>
          <a:xfrm>
            <a:off x="4572000" y="5740040"/>
            <a:ext cx="4206875" cy="520409"/>
          </a:xfrm>
          <a:prstGeom prst="rect">
            <a:avLst/>
          </a:prstGeom>
          <a:solidFill>
            <a:srgbClr val="E7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dirty="0">
              <a:solidFill>
                <a:srgbClr val="FFFFFF"/>
              </a:solidFill>
            </a:endParaRPr>
          </a:p>
        </p:txBody>
      </p:sp>
      <p:sp>
        <p:nvSpPr>
          <p:cNvPr id="13" name="Espace réservé du texte 12"/>
          <p:cNvSpPr>
            <a:spLocks noGrp="1"/>
          </p:cNvSpPr>
          <p:nvPr>
            <p:ph type="body" sz="quarter" idx="19" hasCustomPrompt="1"/>
          </p:nvPr>
        </p:nvSpPr>
        <p:spPr>
          <a:xfrm>
            <a:off x="4698853" y="5895707"/>
            <a:ext cx="3946672" cy="194733"/>
          </a:xfrm>
        </p:spPr>
        <p:txBody>
          <a:bodyPr/>
          <a:lstStyle>
            <a:lvl1pPr marL="0" indent="0" algn="r">
              <a:buNone/>
              <a:defRPr sz="1400" b="0" i="1">
                <a:solidFill>
                  <a:schemeClr val="tx1"/>
                </a:solidFill>
              </a:defRPr>
            </a:lvl1pPr>
          </a:lstStyle>
          <a:p>
            <a:pPr lvl="0"/>
            <a:r>
              <a:rPr lang="fr-FR" dirty="0"/>
              <a:t>Légende, corps 14</a:t>
            </a:r>
          </a:p>
        </p:txBody>
      </p:sp>
    </p:spTree>
    <p:extLst>
      <p:ext uri="{BB962C8B-B14F-4D97-AF65-F5344CB8AC3E}">
        <p14:creationId xmlns:p14="http://schemas.microsoft.com/office/powerpoint/2010/main" val="2091778875"/>
      </p:ext>
    </p:extLst>
  </p:cSld>
  <p:clrMapOvr>
    <a:masterClrMapping/>
  </p:clrMapOvr>
  <p:extLst>
    <p:ext uri="{DCECCB84-F9BA-43D5-87BE-67443E8EF086}">
      <p15:sldGuideLst xmlns:p15="http://schemas.microsoft.com/office/powerpoint/2012/main">
        <p15:guide id="3"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légendé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Slide texte - 1 photo, corps 28</a:t>
            </a:r>
            <a:endParaRPr lang="en-US" dirty="0"/>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7" name="Espace réservé pour une image  6"/>
          <p:cNvSpPr>
            <a:spLocks noGrp="1"/>
          </p:cNvSpPr>
          <p:nvPr>
            <p:ph type="pic" sz="quarter" idx="18"/>
          </p:nvPr>
        </p:nvSpPr>
        <p:spPr>
          <a:xfrm>
            <a:off x="358775" y="1653117"/>
            <a:ext cx="8420101" cy="4142315"/>
          </a:xfrm>
        </p:spPr>
        <p:txBody>
          <a:bodyPr/>
          <a:lstStyle/>
          <a:p>
            <a:endParaRPr lang="fr-FR" dirty="0"/>
          </a:p>
        </p:txBody>
      </p:sp>
      <p:sp>
        <p:nvSpPr>
          <p:cNvPr id="10" name="Rectangle 9"/>
          <p:cNvSpPr/>
          <p:nvPr userDrawn="1"/>
        </p:nvSpPr>
        <p:spPr>
          <a:xfrm>
            <a:off x="358775" y="5740692"/>
            <a:ext cx="8420100" cy="520409"/>
          </a:xfrm>
          <a:prstGeom prst="rect">
            <a:avLst/>
          </a:prstGeom>
          <a:solidFill>
            <a:srgbClr val="E7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dirty="0">
              <a:solidFill>
                <a:srgbClr val="FFFFFF"/>
              </a:solidFill>
            </a:endParaRPr>
          </a:p>
        </p:txBody>
      </p:sp>
      <p:sp>
        <p:nvSpPr>
          <p:cNvPr id="13" name="Espace réservé du texte 12"/>
          <p:cNvSpPr>
            <a:spLocks noGrp="1"/>
          </p:cNvSpPr>
          <p:nvPr>
            <p:ph type="body" sz="quarter" idx="19" hasCustomPrompt="1"/>
          </p:nvPr>
        </p:nvSpPr>
        <p:spPr>
          <a:xfrm>
            <a:off x="470414" y="5894400"/>
            <a:ext cx="8175112" cy="194733"/>
          </a:xfrm>
        </p:spPr>
        <p:txBody>
          <a:bodyPr/>
          <a:lstStyle>
            <a:lvl1pPr marL="0" indent="0" algn="r">
              <a:buNone/>
              <a:defRPr sz="1400" b="0" i="1">
                <a:solidFill>
                  <a:schemeClr val="tx1"/>
                </a:solidFill>
              </a:defRPr>
            </a:lvl1pPr>
          </a:lstStyle>
          <a:p>
            <a:pPr lvl="0"/>
            <a:r>
              <a:rPr lang="fr-FR" dirty="0"/>
              <a:t>Légende, corps 14</a:t>
            </a:r>
          </a:p>
        </p:txBody>
      </p:sp>
    </p:spTree>
    <p:extLst>
      <p:ext uri="{BB962C8B-B14F-4D97-AF65-F5344CB8AC3E}">
        <p14:creationId xmlns:p14="http://schemas.microsoft.com/office/powerpoint/2010/main" val="2098531943"/>
      </p:ext>
    </p:extLst>
  </p:cSld>
  <p:clrMapOvr>
    <a:masterClrMapping/>
  </p:clrMapOvr>
  <p:extLst>
    <p:ext uri="{DCECCB84-F9BA-43D5-87BE-67443E8EF086}">
      <p15:sldGuideLst xmlns:p15="http://schemas.microsoft.com/office/powerpoint/2012/main">
        <p15:guide id="3"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aphique">
    <p:spTree>
      <p:nvGrpSpPr>
        <p:cNvPr id="1" name=""/>
        <p:cNvGrpSpPr/>
        <p:nvPr/>
      </p:nvGrpSpPr>
      <p:grpSpPr>
        <a:xfrm>
          <a:off x="0" y="0"/>
          <a:ext cx="0" cy="0"/>
          <a:chOff x="0" y="0"/>
          <a:chExt cx="0" cy="0"/>
        </a:xfrm>
      </p:grpSpPr>
      <p:sp>
        <p:nvSpPr>
          <p:cNvPr id="7" name="Rectangle 6"/>
          <p:cNvSpPr/>
          <p:nvPr userDrawn="1"/>
        </p:nvSpPr>
        <p:spPr>
          <a:xfrm>
            <a:off x="358775" y="1653118"/>
            <a:ext cx="8420101" cy="4607983"/>
          </a:xfrm>
          <a:prstGeom prst="rect">
            <a:avLst/>
          </a:prstGeom>
          <a:solidFill>
            <a:srgbClr val="ED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dirty="0">
              <a:solidFill>
                <a:srgbClr val="FFFFFF"/>
              </a:solidFill>
            </a:endParaRPr>
          </a:p>
        </p:txBody>
      </p:sp>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Conclusion, corps 28</a:t>
            </a:r>
            <a:endParaRPr lang="en-US" dirty="0"/>
          </a:p>
        </p:txBody>
      </p:sp>
      <p:sp>
        <p:nvSpPr>
          <p:cNvPr id="8" name="Content Placeholder 2"/>
          <p:cNvSpPr>
            <a:spLocks noGrp="1"/>
          </p:cNvSpPr>
          <p:nvPr>
            <p:ph idx="13" hasCustomPrompt="1"/>
          </p:nvPr>
        </p:nvSpPr>
        <p:spPr>
          <a:xfrm>
            <a:off x="502889" y="1819200"/>
            <a:ext cx="3909928" cy="455155"/>
          </a:xfrm>
        </p:spPr>
        <p:txBody>
          <a:bodyPr/>
          <a:lstStyle>
            <a:lvl1pPr>
              <a:defRPr baseline="0"/>
            </a:lvl1pPr>
            <a:lvl2pPr marL="271463" indent="-136525">
              <a:tabLst/>
              <a:defRPr/>
            </a:lvl2pPr>
            <a:lvl3pPr marL="385763" indent="-131763">
              <a:buFont typeface="Arial" charset="0"/>
              <a:buChar char="•"/>
              <a:tabLst/>
              <a:defRPr/>
            </a:lvl3pPr>
          </a:lstStyle>
          <a:p>
            <a:pPr lvl="0"/>
            <a:r>
              <a:rPr lang="fr-FR" dirty="0"/>
              <a:t>Texte 1er niveau, corps 20</a:t>
            </a:r>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4" name="Espace réservé du graphique 3"/>
          <p:cNvSpPr>
            <a:spLocks noGrp="1"/>
          </p:cNvSpPr>
          <p:nvPr>
            <p:ph type="chart" sz="quarter" idx="18"/>
          </p:nvPr>
        </p:nvSpPr>
        <p:spPr>
          <a:xfrm>
            <a:off x="502889" y="2279651"/>
            <a:ext cx="8069740" cy="3837492"/>
          </a:xfrm>
        </p:spPr>
        <p:txBody>
          <a:bodyPr/>
          <a:lstStyle/>
          <a:p>
            <a:endParaRPr lang="fr-FR" dirty="0"/>
          </a:p>
        </p:txBody>
      </p:sp>
      <p:sp>
        <p:nvSpPr>
          <p:cNvPr id="9" name="Espace réservé du texte 8"/>
          <p:cNvSpPr>
            <a:spLocks noGrp="1"/>
          </p:cNvSpPr>
          <p:nvPr>
            <p:ph type="body" sz="quarter" idx="19" hasCustomPrompt="1"/>
          </p:nvPr>
        </p:nvSpPr>
        <p:spPr>
          <a:xfrm>
            <a:off x="502889" y="5899530"/>
            <a:ext cx="2684462" cy="224660"/>
          </a:xfrm>
        </p:spPr>
        <p:txBody>
          <a:bodyPr/>
          <a:lstStyle>
            <a:lvl1pPr marL="0" indent="0">
              <a:buNone/>
              <a:defRPr sz="1200" b="0">
                <a:solidFill>
                  <a:schemeClr val="tx1"/>
                </a:solidFill>
              </a:defRPr>
            </a:lvl1pPr>
          </a:lstStyle>
          <a:p>
            <a:pPr lvl="0"/>
            <a:r>
              <a:rPr lang="fr-FR" dirty="0"/>
              <a:t>Source du graphique</a:t>
            </a:r>
          </a:p>
        </p:txBody>
      </p:sp>
    </p:spTree>
    <p:extLst>
      <p:ext uri="{BB962C8B-B14F-4D97-AF65-F5344CB8AC3E}">
        <p14:creationId xmlns:p14="http://schemas.microsoft.com/office/powerpoint/2010/main" val="4167419082"/>
      </p:ext>
    </p:extLst>
  </p:cSld>
  <p:clrMapOvr>
    <a:masterClrMapping/>
  </p:clrMapOvr>
  <p:extLst>
    <p:ext uri="{DCECCB84-F9BA-43D5-87BE-67443E8EF086}">
      <p15:sldGuideLst xmlns:p15="http://schemas.microsoft.com/office/powerpoint/2012/main">
        <p15:guide id="5" pos="2980">
          <p15:clr>
            <a:srgbClr val="FBAE40"/>
          </p15:clr>
        </p15:guide>
        <p15:guide id="7" pos="3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ablea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429433"/>
            <a:ext cx="8418875" cy="387798"/>
          </a:xfrm>
        </p:spPr>
        <p:txBody>
          <a:bodyPr/>
          <a:lstStyle>
            <a:lvl1pPr>
              <a:defRPr/>
            </a:lvl1pPr>
          </a:lstStyle>
          <a:p>
            <a:r>
              <a:rPr lang="fr-FR" dirty="0"/>
              <a:t>Conclusion, corps 28</a:t>
            </a:r>
            <a:endParaRPr lang="en-US" dirty="0"/>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60000" y="950401"/>
            <a:ext cx="8418875"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5" name="Espace réservé du tableau 4"/>
          <p:cNvSpPr>
            <a:spLocks noGrp="1"/>
          </p:cNvSpPr>
          <p:nvPr>
            <p:ph type="tbl" sz="quarter" idx="18"/>
          </p:nvPr>
        </p:nvSpPr>
        <p:spPr>
          <a:xfrm>
            <a:off x="358775" y="1653117"/>
            <a:ext cx="8420101" cy="4428067"/>
          </a:xfrm>
          <a:noFill/>
          <a:ln>
            <a:noFill/>
          </a:ln>
        </p:spPr>
        <p:txBody>
          <a:bodyPr/>
          <a:lstStyle/>
          <a:p>
            <a:endParaRPr lang="fr-FR" dirty="0"/>
          </a:p>
        </p:txBody>
      </p:sp>
    </p:spTree>
    <p:extLst>
      <p:ext uri="{BB962C8B-B14F-4D97-AF65-F5344CB8AC3E}">
        <p14:creationId xmlns:p14="http://schemas.microsoft.com/office/powerpoint/2010/main" val="1768794930"/>
      </p:ext>
    </p:extLst>
  </p:cSld>
  <p:clrMapOvr>
    <a:masterClrMapping/>
  </p:clrMapOvr>
  <p:extLst>
    <p:ext uri="{DCECCB84-F9BA-43D5-87BE-67443E8EF086}">
      <p15:sldGuideLst xmlns:p15="http://schemas.microsoft.com/office/powerpoint/2012/main">
        <p15:guide id="5" pos="2980">
          <p15:clr>
            <a:srgbClr val="FBAE40"/>
          </p15:clr>
        </p15:guide>
        <p15:guide id="7" pos="30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iffres clé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429433"/>
            <a:ext cx="8420100" cy="387798"/>
          </a:xfrm>
        </p:spPr>
        <p:txBody>
          <a:bodyPr/>
          <a:lstStyle>
            <a:lvl1pPr>
              <a:defRPr/>
            </a:lvl1pPr>
          </a:lstStyle>
          <a:p>
            <a:r>
              <a:rPr lang="fr-FR" dirty="0"/>
              <a:t>Slide texte - 1 colonne, corps 28</a:t>
            </a:r>
            <a:endParaRPr lang="en-US" dirty="0"/>
          </a:p>
        </p:txBody>
      </p:sp>
      <p:sp>
        <p:nvSpPr>
          <p:cNvPr id="24" name="Espace réservé de la date 23"/>
          <p:cNvSpPr>
            <a:spLocks noGrp="1"/>
          </p:cNvSpPr>
          <p:nvPr>
            <p:ph type="dt" sz="half" idx="14"/>
          </p:nvPr>
        </p:nvSpPr>
        <p:spPr/>
        <p:txBody>
          <a:bodyPr/>
          <a:lstStyle/>
          <a:p>
            <a:endParaRPr lang="fr-FR" dirty="0">
              <a:solidFill>
                <a:srgbClr val="6B747B"/>
              </a:solidFill>
            </a:endParaRP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solidFill>
                  <a:srgbClr val="6B747B"/>
                </a:solidFill>
              </a:rPr>
              <a:pPr/>
              <a:t>‹#›</a:t>
            </a:fld>
            <a:endParaRPr lang="fr-FR" dirty="0">
              <a:solidFill>
                <a:srgbClr val="6B747B"/>
              </a:solidFill>
            </a:endParaRPr>
          </a:p>
        </p:txBody>
      </p:sp>
      <p:sp>
        <p:nvSpPr>
          <p:cNvPr id="31" name="Content Placeholder 2"/>
          <p:cNvSpPr>
            <a:spLocks noGrp="1"/>
          </p:cNvSpPr>
          <p:nvPr>
            <p:ph idx="17" hasCustomPrompt="1"/>
          </p:nvPr>
        </p:nvSpPr>
        <p:spPr>
          <a:xfrm>
            <a:off x="358775" y="950401"/>
            <a:ext cx="8420101" cy="465508"/>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10" name="Espace réservé du texte 9"/>
          <p:cNvSpPr>
            <a:spLocks noGrp="1"/>
          </p:cNvSpPr>
          <p:nvPr>
            <p:ph type="body" sz="quarter" idx="18" hasCustomPrompt="1"/>
          </p:nvPr>
        </p:nvSpPr>
        <p:spPr>
          <a:xfrm>
            <a:off x="358774" y="2114856"/>
            <a:ext cx="4213225" cy="455113"/>
          </a:xfrm>
        </p:spPr>
        <p:txBody>
          <a:bodyPr/>
          <a:lstStyle>
            <a:lvl1pPr marL="0" indent="0" algn="ctr">
              <a:buFont typeface="Arial" charset="0"/>
              <a:buNone/>
              <a:defRPr lang="fr-FR" sz="2000" b="0" i="0" u="none" strike="noStrike" baseline="0" smtClean="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sz="2000" b="0" i="0" u="none" strike="noStrike" baseline="0" dirty="0">
                <a:solidFill>
                  <a:srgbClr val="FFFFFF"/>
                </a:solidFill>
                <a:latin typeface=""/>
              </a:rPr>
              <a:t>Cor </a:t>
            </a:r>
            <a:r>
              <a:rPr lang="fr-FR" sz="2000" b="0" i="0" u="none" strike="noStrike" baseline="0" dirty="0" err="1">
                <a:solidFill>
                  <a:srgbClr val="FFFFFF"/>
                </a:solidFill>
                <a:latin typeface=""/>
              </a:rPr>
              <a:t>aut</a:t>
            </a:r>
            <a:r>
              <a:rPr lang="fr-FR" sz="2000" b="0" i="0" u="none" strike="noStrike" baseline="0" dirty="0">
                <a:solidFill>
                  <a:srgbClr val="FFFFFF"/>
                </a:solidFill>
                <a:latin typeface=""/>
              </a:rPr>
              <a:t> et </a:t>
            </a:r>
            <a:r>
              <a:rPr lang="fr-FR" sz="2000" b="0" i="0" u="none" strike="noStrike" baseline="0" dirty="0" err="1">
                <a:solidFill>
                  <a:srgbClr val="FFFFFF"/>
                </a:solidFill>
                <a:latin typeface=""/>
              </a:rPr>
              <a:t>voloreratem</a:t>
            </a:r>
            <a:endParaRPr lang="fr-FR" dirty="0"/>
          </a:p>
        </p:txBody>
      </p:sp>
      <p:sp>
        <p:nvSpPr>
          <p:cNvPr id="19" name="Espace réservé du texte 9"/>
          <p:cNvSpPr>
            <a:spLocks noGrp="1"/>
          </p:cNvSpPr>
          <p:nvPr>
            <p:ph type="body" sz="quarter" idx="19" hasCustomPrompt="1"/>
          </p:nvPr>
        </p:nvSpPr>
        <p:spPr>
          <a:xfrm>
            <a:off x="358774" y="2455290"/>
            <a:ext cx="4213225" cy="1456676"/>
          </a:xfrm>
        </p:spPr>
        <p:txBody>
          <a:bodyPr/>
          <a:lstStyle>
            <a:lvl1pPr marL="0" indent="0" algn="ctr">
              <a:buFont typeface="Arial" charset="0"/>
              <a:buNone/>
              <a:defRPr sz="600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dirty="0"/>
              <a:t>XXX</a:t>
            </a:r>
          </a:p>
        </p:txBody>
      </p:sp>
      <p:sp>
        <p:nvSpPr>
          <p:cNvPr id="20" name="Espace réservé du texte 9"/>
          <p:cNvSpPr>
            <a:spLocks noGrp="1"/>
          </p:cNvSpPr>
          <p:nvPr>
            <p:ph type="body" sz="quarter" idx="20" hasCustomPrompt="1"/>
          </p:nvPr>
        </p:nvSpPr>
        <p:spPr>
          <a:xfrm>
            <a:off x="358774" y="3369144"/>
            <a:ext cx="4213225" cy="455113"/>
          </a:xfrm>
        </p:spPr>
        <p:txBody>
          <a:bodyPr/>
          <a:lstStyle>
            <a:lvl1pPr marL="0" indent="0" algn="ctr">
              <a:buFont typeface="Arial" charset="0"/>
              <a:buNone/>
              <a:defRPr lang="fr-FR" sz="2000" b="0" i="0" u="none" strike="noStrike" baseline="0" smtClean="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sz="2000" b="0" i="0" u="none" strike="noStrike" baseline="0" dirty="0" err="1">
                <a:solidFill>
                  <a:srgbClr val="FFFFFF"/>
                </a:solidFill>
                <a:latin typeface=""/>
              </a:rPr>
              <a:t>evelique</a:t>
            </a:r>
            <a:r>
              <a:rPr lang="fr-FR" sz="2000" b="0" i="0" u="none" strike="noStrike" baseline="0" dirty="0">
                <a:solidFill>
                  <a:srgbClr val="FFFFFF"/>
                </a:solidFill>
                <a:latin typeface=""/>
              </a:rPr>
              <a:t> </a:t>
            </a:r>
            <a:r>
              <a:rPr lang="fr-FR" sz="2000" b="0" i="0" u="none" strike="noStrike" baseline="0" dirty="0" err="1">
                <a:solidFill>
                  <a:srgbClr val="FFFFFF"/>
                </a:solidFill>
                <a:latin typeface=""/>
              </a:rPr>
              <a:t>nonecto</a:t>
            </a:r>
            <a:endParaRPr lang="fr-FR" dirty="0"/>
          </a:p>
        </p:txBody>
      </p:sp>
      <p:sp>
        <p:nvSpPr>
          <p:cNvPr id="38" name="Espace réservé du texte 9"/>
          <p:cNvSpPr>
            <a:spLocks noGrp="1"/>
          </p:cNvSpPr>
          <p:nvPr>
            <p:ph type="body" sz="quarter" idx="22" hasCustomPrompt="1"/>
          </p:nvPr>
        </p:nvSpPr>
        <p:spPr>
          <a:xfrm>
            <a:off x="4568962" y="2104443"/>
            <a:ext cx="4213225" cy="1000572"/>
          </a:xfrm>
        </p:spPr>
        <p:txBody>
          <a:bodyPr/>
          <a:lstStyle>
            <a:lvl1pPr marL="0" indent="0" algn="ctr">
              <a:buFont typeface="Arial" charset="0"/>
              <a:buNone/>
              <a:defRPr sz="600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dirty="0"/>
              <a:t>XXX</a:t>
            </a:r>
          </a:p>
        </p:txBody>
      </p:sp>
      <p:sp>
        <p:nvSpPr>
          <p:cNvPr id="39" name="Espace réservé du texte 9"/>
          <p:cNvSpPr>
            <a:spLocks noGrp="1"/>
          </p:cNvSpPr>
          <p:nvPr>
            <p:ph type="body" sz="quarter" idx="23" hasCustomPrompt="1"/>
          </p:nvPr>
        </p:nvSpPr>
        <p:spPr>
          <a:xfrm>
            <a:off x="4568962" y="3035840"/>
            <a:ext cx="4213225" cy="1051553"/>
          </a:xfrm>
        </p:spPr>
        <p:txBody>
          <a:bodyPr/>
          <a:lstStyle>
            <a:lvl1pPr marL="0" indent="0" algn="ctr">
              <a:spcBef>
                <a:spcPts val="0"/>
              </a:spcBef>
              <a:buFont typeface="Arial" charset="0"/>
              <a:buNone/>
              <a:defRPr lang="fr-FR" sz="2000" b="0" i="0" u="none" strike="noStrike" baseline="0" smtClean="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r>
              <a:rPr lang="fr-FR" sz="2000" b="0" i="0" u="none" strike="noStrike" baseline="0" dirty="0" err="1">
                <a:solidFill>
                  <a:srgbClr val="FFFFFF"/>
                </a:solidFill>
                <a:latin typeface=""/>
              </a:rPr>
              <a:t>icaborporae</a:t>
            </a:r>
            <a:r>
              <a:rPr lang="fr-FR" sz="2000" b="0" i="0" u="none" strike="noStrike" baseline="0" dirty="0">
                <a:solidFill>
                  <a:srgbClr val="FFFFFF"/>
                </a:solidFill>
                <a:latin typeface=""/>
              </a:rPr>
              <a:t> mo </a:t>
            </a:r>
            <a:r>
              <a:rPr lang="fr-FR" sz="2000" b="0" i="0" u="none" strike="noStrike" baseline="0" dirty="0" err="1">
                <a:solidFill>
                  <a:srgbClr val="FFFFFF"/>
                </a:solidFill>
                <a:latin typeface=""/>
              </a:rPr>
              <a:t>mint</a:t>
            </a:r>
            <a:endParaRPr lang="fr-FR" sz="2000" b="0" i="0" u="none" strike="noStrike" baseline="0" dirty="0">
              <a:solidFill>
                <a:srgbClr val="FFFFFF"/>
              </a:solidFill>
              <a:latin typeface=""/>
            </a:endParaRPr>
          </a:p>
          <a:p>
            <a:r>
              <a:rPr lang="fr-FR" sz="2000" b="0" i="0" u="none" strike="noStrike" baseline="0" dirty="0">
                <a:solidFill>
                  <a:srgbClr val="FFFFFF"/>
                </a:solidFill>
                <a:latin typeface=""/>
              </a:rPr>
              <a:t>Lo icaborporae ra</a:t>
            </a:r>
            <a:endParaRPr lang="fr-FR" dirty="0"/>
          </a:p>
        </p:txBody>
      </p:sp>
      <p:sp>
        <p:nvSpPr>
          <p:cNvPr id="42" name="Espace réservé du texte 9"/>
          <p:cNvSpPr>
            <a:spLocks noGrp="1"/>
          </p:cNvSpPr>
          <p:nvPr>
            <p:ph type="body" sz="quarter" idx="24" hasCustomPrompt="1"/>
          </p:nvPr>
        </p:nvSpPr>
        <p:spPr>
          <a:xfrm>
            <a:off x="358776" y="4306019"/>
            <a:ext cx="4219802" cy="1000572"/>
          </a:xfrm>
        </p:spPr>
        <p:txBody>
          <a:bodyPr/>
          <a:lstStyle>
            <a:lvl1pPr marL="0" indent="0" algn="ctr">
              <a:buFont typeface="Arial" charset="0"/>
              <a:buNone/>
              <a:defRPr sz="600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dirty="0"/>
              <a:t>XX%</a:t>
            </a:r>
          </a:p>
        </p:txBody>
      </p:sp>
      <p:sp>
        <p:nvSpPr>
          <p:cNvPr id="43" name="Espace réservé du texte 9"/>
          <p:cNvSpPr>
            <a:spLocks noGrp="1"/>
          </p:cNvSpPr>
          <p:nvPr>
            <p:ph type="body" sz="quarter" idx="25" hasCustomPrompt="1"/>
          </p:nvPr>
        </p:nvSpPr>
        <p:spPr>
          <a:xfrm>
            <a:off x="358776" y="5237416"/>
            <a:ext cx="4219802" cy="1023685"/>
          </a:xfrm>
        </p:spPr>
        <p:txBody>
          <a:bodyPr/>
          <a:lstStyle>
            <a:lvl1pPr marL="0" indent="0" algn="ctr">
              <a:spcBef>
                <a:spcPts val="0"/>
              </a:spcBef>
              <a:buFont typeface="Arial" charset="0"/>
              <a:buNone/>
              <a:defRPr lang="fr-FR" sz="2000" b="0" i="0" u="none" strike="noStrike" baseline="0" smtClean="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r>
              <a:rPr lang="fr-FR" sz="2000" b="0" i="0" u="none" strike="noStrike" baseline="0" dirty="0" err="1">
                <a:solidFill>
                  <a:srgbClr val="FFFFFF"/>
                </a:solidFill>
                <a:latin typeface=""/>
              </a:rPr>
              <a:t>icaborporae</a:t>
            </a:r>
            <a:r>
              <a:rPr lang="fr-FR" sz="2000" b="0" i="0" u="none" strike="noStrike" baseline="0" dirty="0">
                <a:solidFill>
                  <a:srgbClr val="FFFFFF"/>
                </a:solidFill>
                <a:latin typeface=""/>
              </a:rPr>
              <a:t> mo </a:t>
            </a:r>
            <a:r>
              <a:rPr lang="fr-FR" sz="2000" b="0" i="0" u="none" strike="noStrike" baseline="0" dirty="0" err="1">
                <a:solidFill>
                  <a:srgbClr val="FFFFFF"/>
                </a:solidFill>
                <a:latin typeface=""/>
              </a:rPr>
              <a:t>mint</a:t>
            </a:r>
            <a:endParaRPr lang="fr-FR" sz="2000" b="0" i="0" u="none" strike="noStrike" baseline="0" dirty="0">
              <a:solidFill>
                <a:srgbClr val="FFFFFF"/>
              </a:solidFill>
              <a:latin typeface=""/>
            </a:endParaRPr>
          </a:p>
          <a:p>
            <a:r>
              <a:rPr lang="fr-FR" sz="2000" b="0" i="0" u="none" strike="noStrike" baseline="0" dirty="0">
                <a:solidFill>
                  <a:srgbClr val="FFFFFF"/>
                </a:solidFill>
                <a:latin typeface=""/>
              </a:rPr>
              <a:t>Lo icaborporae ra</a:t>
            </a:r>
            <a:endParaRPr lang="fr-FR" dirty="0"/>
          </a:p>
        </p:txBody>
      </p:sp>
      <p:sp>
        <p:nvSpPr>
          <p:cNvPr id="44" name="Espace réservé du texte 9"/>
          <p:cNvSpPr>
            <a:spLocks noGrp="1"/>
          </p:cNvSpPr>
          <p:nvPr>
            <p:ph type="body" sz="quarter" idx="26" hasCustomPrompt="1"/>
          </p:nvPr>
        </p:nvSpPr>
        <p:spPr>
          <a:xfrm>
            <a:off x="4572001" y="4526944"/>
            <a:ext cx="4203607" cy="455113"/>
          </a:xfrm>
        </p:spPr>
        <p:txBody>
          <a:bodyPr/>
          <a:lstStyle>
            <a:lvl1pPr marL="0" indent="0" algn="ctr">
              <a:buFont typeface="Arial" charset="0"/>
              <a:buNone/>
              <a:defRPr lang="fr-FR" sz="2000" b="0" i="0" u="none" strike="noStrike" baseline="0" smtClean="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sz="2000" b="0" i="0" u="none" strike="noStrike" baseline="0" dirty="0">
                <a:solidFill>
                  <a:srgbClr val="FFFFFF"/>
                </a:solidFill>
                <a:latin typeface=""/>
              </a:rPr>
              <a:t>Cor </a:t>
            </a:r>
            <a:r>
              <a:rPr lang="fr-FR" sz="2000" b="0" i="0" u="none" strike="noStrike" baseline="0" dirty="0" err="1">
                <a:solidFill>
                  <a:srgbClr val="FFFFFF"/>
                </a:solidFill>
                <a:latin typeface=""/>
              </a:rPr>
              <a:t>aut</a:t>
            </a:r>
            <a:r>
              <a:rPr lang="fr-FR" sz="2000" b="0" i="0" u="none" strike="noStrike" baseline="0" dirty="0">
                <a:solidFill>
                  <a:srgbClr val="FFFFFF"/>
                </a:solidFill>
                <a:latin typeface=""/>
              </a:rPr>
              <a:t> et </a:t>
            </a:r>
            <a:r>
              <a:rPr lang="fr-FR" sz="2000" b="0" i="0" u="none" strike="noStrike" baseline="0" dirty="0" err="1">
                <a:solidFill>
                  <a:srgbClr val="FFFFFF"/>
                </a:solidFill>
                <a:latin typeface=""/>
              </a:rPr>
              <a:t>voloreratem</a:t>
            </a:r>
            <a:endParaRPr lang="fr-FR" dirty="0"/>
          </a:p>
        </p:txBody>
      </p:sp>
      <p:sp>
        <p:nvSpPr>
          <p:cNvPr id="45" name="Espace réservé du texte 9"/>
          <p:cNvSpPr>
            <a:spLocks noGrp="1"/>
          </p:cNvSpPr>
          <p:nvPr>
            <p:ph type="body" sz="quarter" idx="27" hasCustomPrompt="1"/>
          </p:nvPr>
        </p:nvSpPr>
        <p:spPr>
          <a:xfrm>
            <a:off x="4572001" y="4867379"/>
            <a:ext cx="4203607" cy="1393723"/>
          </a:xfrm>
        </p:spPr>
        <p:txBody>
          <a:bodyPr/>
          <a:lstStyle>
            <a:lvl1pPr marL="0" indent="0" algn="ctr">
              <a:buFont typeface="Arial" charset="0"/>
              <a:buNone/>
              <a:defRPr sz="6000">
                <a:solidFill>
                  <a:schemeClr val="bg1"/>
                </a:solidFill>
              </a:defRPr>
            </a:lvl1pPr>
            <a:lvl2pPr marL="134938" indent="0" algn="ctr">
              <a:buFont typeface="Arial" charset="0"/>
              <a:buNone/>
              <a:defRPr>
                <a:solidFill>
                  <a:schemeClr val="bg1"/>
                </a:solidFill>
              </a:defRPr>
            </a:lvl2pPr>
            <a:lvl3pPr marL="271462" indent="0" algn="ctr">
              <a:buFont typeface="Arial" charset="0"/>
              <a:buNone/>
              <a:defRPr>
                <a:solidFill>
                  <a:schemeClr val="bg1"/>
                </a:solidFill>
              </a:defRPr>
            </a:lvl3pPr>
            <a:lvl4pPr marL="1028700" indent="0" algn="ctr">
              <a:buFont typeface="Arial" charset="0"/>
              <a:buNone/>
              <a:defRPr>
                <a:solidFill>
                  <a:schemeClr val="bg1"/>
                </a:solidFill>
              </a:defRPr>
            </a:lvl4pPr>
            <a:lvl5pPr marL="1371600" indent="0" algn="ctr">
              <a:buFont typeface="Arial" charset="0"/>
              <a:buNone/>
              <a:defRPr>
                <a:solidFill>
                  <a:schemeClr val="bg1"/>
                </a:solidFill>
              </a:defRPr>
            </a:lvl5pPr>
          </a:lstStyle>
          <a:p>
            <a:pPr lvl="0"/>
            <a:r>
              <a:rPr lang="fr-FR" dirty="0"/>
              <a:t>XXX</a:t>
            </a:r>
          </a:p>
        </p:txBody>
      </p:sp>
    </p:spTree>
    <p:extLst>
      <p:ext uri="{BB962C8B-B14F-4D97-AF65-F5344CB8AC3E}">
        <p14:creationId xmlns:p14="http://schemas.microsoft.com/office/powerpoint/2010/main" val="1834048845"/>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2" name="Rectangle 11"/>
          <p:cNvSpPr/>
          <p:nvPr userDrawn="1"/>
        </p:nvSpPr>
        <p:spPr>
          <a:xfrm>
            <a:off x="0" y="0"/>
            <a:ext cx="9144000" cy="53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baseline="30000" dirty="0">
              <a:solidFill>
                <a:srgbClr val="FFFFFF"/>
              </a:solidFill>
            </a:endParaRPr>
          </a:p>
        </p:txBody>
      </p:sp>
      <p:sp>
        <p:nvSpPr>
          <p:cNvPr id="8" name="Title 1"/>
          <p:cNvSpPr>
            <a:spLocks noGrp="1"/>
          </p:cNvSpPr>
          <p:nvPr>
            <p:ph type="ctrTitle" hasCustomPrompt="1"/>
          </p:nvPr>
        </p:nvSpPr>
        <p:spPr>
          <a:xfrm>
            <a:off x="0" y="2339168"/>
            <a:ext cx="9144000" cy="1024896"/>
          </a:xfrm>
        </p:spPr>
        <p:txBody>
          <a:bodyPr anchor="b"/>
          <a:lstStyle>
            <a:lvl1pPr algn="ctr">
              <a:defRPr sz="7400" cap="all" baseline="0">
                <a:solidFill>
                  <a:schemeClr val="bg1"/>
                </a:solidFill>
              </a:defRPr>
            </a:lvl1pPr>
          </a:lstStyle>
          <a:p>
            <a:r>
              <a:rPr lang="fr-FR" dirty="0"/>
              <a:t>merci</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88" y="5874257"/>
            <a:ext cx="2976562" cy="492400"/>
          </a:xfrm>
          <a:prstGeom prst="rect">
            <a:avLst/>
          </a:prstGeom>
        </p:spPr>
      </p:pic>
    </p:spTree>
    <p:extLst>
      <p:ext uri="{BB962C8B-B14F-4D97-AF65-F5344CB8AC3E}">
        <p14:creationId xmlns:p14="http://schemas.microsoft.com/office/powerpoint/2010/main" val="271655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TextBox 6"/>
          <p:cNvSpPr txBox="1"/>
          <p:nvPr userDrawn="1"/>
        </p:nvSpPr>
        <p:spPr>
          <a:xfrm>
            <a:off x="4481513" y="6677025"/>
            <a:ext cx="180975" cy="123825"/>
          </a:xfrm>
          <a:prstGeom prst="rect">
            <a:avLst/>
          </a:prstGeom>
          <a:noFill/>
        </p:spPr>
        <p:txBody>
          <a:bodyPr lIns="0" tIns="0" rIns="0" bIns="0" anchor="b">
            <a:spAutoFit/>
          </a:bodyPr>
          <a:lstStyle/>
          <a:p>
            <a:pPr algn="ctr" fontAlgn="auto">
              <a:spcBef>
                <a:spcPts val="0"/>
              </a:spcBef>
              <a:spcAft>
                <a:spcPts val="0"/>
              </a:spcAft>
              <a:defRPr/>
            </a:pPr>
            <a:fld id="{EA92A19C-D185-44A8-9084-A34366A03371}" type="slidenum">
              <a:rPr lang="en-US" sz="800">
                <a:latin typeface="+mn-lt"/>
                <a:cs typeface="+mn-cs"/>
              </a:rPr>
              <a:pPr algn="ctr" fontAlgn="auto">
                <a:spcBef>
                  <a:spcPts val="0"/>
                </a:spcBef>
                <a:spcAft>
                  <a:spcPts val="0"/>
                </a:spcAft>
                <a:defRPr/>
              </a:pPr>
              <a:t>‹#›</a:t>
            </a:fld>
            <a:endParaRPr lang="en-US" sz="800" dirty="0">
              <a:latin typeface="+mn-lt"/>
              <a:cs typeface="+mn-cs"/>
            </a:endParaRPr>
          </a:p>
        </p:txBody>
      </p:sp>
      <p:pic>
        <p:nvPicPr>
          <p:cNvPr id="5" name="Picture 7" descr="Menactra-LOGO-PNG.png"/>
          <p:cNvPicPr>
            <a:picLocks noChangeAspect="1"/>
          </p:cNvPicPr>
          <p:nvPr userDrawn="1"/>
        </p:nvPicPr>
        <p:blipFill>
          <a:blip r:embed="rId2"/>
          <a:srcRect/>
          <a:stretch>
            <a:fillRect/>
          </a:stretch>
        </p:blipFill>
        <p:spPr bwMode="auto">
          <a:xfrm>
            <a:off x="6386513" y="5268913"/>
            <a:ext cx="2522537" cy="1279525"/>
          </a:xfrm>
          <a:prstGeom prst="rect">
            <a:avLst/>
          </a:prstGeom>
          <a:noFill/>
          <a:ln w="9525">
            <a:noFill/>
            <a:miter lim="800000"/>
            <a:headEnd/>
            <a:tailEnd/>
          </a:ln>
        </p:spPr>
      </p:pic>
      <p:sp>
        <p:nvSpPr>
          <p:cNvPr id="6" name="Rectangle 13"/>
          <p:cNvSpPr/>
          <p:nvPr userDrawn="1"/>
        </p:nvSpPr>
        <p:spPr>
          <a:xfrm>
            <a:off x="0" y="4341813"/>
            <a:ext cx="9144000" cy="80962"/>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4"/>
          <p:cNvSpPr/>
          <p:nvPr userDrawn="1"/>
        </p:nvSpPr>
        <p:spPr>
          <a:xfrm>
            <a:off x="0" y="2930525"/>
            <a:ext cx="9144000" cy="80963"/>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rebuchet MS" pitchFamily="34" charset="0"/>
            </a:endParaRPr>
          </a:p>
        </p:txBody>
      </p:sp>
      <p:sp>
        <p:nvSpPr>
          <p:cNvPr id="10" name="Title 1"/>
          <p:cNvSpPr>
            <a:spLocks noGrp="1"/>
          </p:cNvSpPr>
          <p:nvPr>
            <p:ph type="ctrTitle"/>
          </p:nvPr>
        </p:nvSpPr>
        <p:spPr>
          <a:xfrm>
            <a:off x="166687" y="2952750"/>
            <a:ext cx="8855075" cy="1323415"/>
          </a:xfrm>
        </p:spPr>
        <p:txBody>
          <a:bodyPr anchor="ctr"/>
          <a:lstStyle>
            <a:lvl1pPr algn="ctr">
              <a:defRPr sz="3200">
                <a:solidFill>
                  <a:schemeClr val="accent1"/>
                </a:solidFill>
                <a:latin typeface="Trebuchet MS" pitchFamily="34" charset="0"/>
                <a:cs typeface="Arial" pitchFamily="34" charset="0"/>
              </a:defRPr>
            </a:lvl1pPr>
          </a:lstStyle>
          <a:p>
            <a:r>
              <a:rPr lang="en-US" dirty="0"/>
              <a:t>Click to edit Master title style</a:t>
            </a:r>
          </a:p>
        </p:txBody>
      </p:sp>
      <p:sp>
        <p:nvSpPr>
          <p:cNvPr id="13" name="Subtitle 2"/>
          <p:cNvSpPr>
            <a:spLocks noGrp="1"/>
          </p:cNvSpPr>
          <p:nvPr>
            <p:ph type="subTitle" idx="1"/>
          </p:nvPr>
        </p:nvSpPr>
        <p:spPr>
          <a:xfrm>
            <a:off x="166687" y="4507381"/>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rot="16200000">
            <a:off x="8068582" y="5486392"/>
            <a:ext cx="1843316" cy="275770"/>
          </a:xfrm>
          <a:prstGeom prst="rect">
            <a:avLst/>
          </a:prstGeom>
          <a:noFill/>
        </p:spPr>
        <p:txBody>
          <a:bodyPr wrap="none" lIns="0" tIns="0" rIns="0" bIns="0" rtlCol="0" anchor="ctr" anchorCtr="0">
            <a:noAutofit/>
          </a:bodyPr>
          <a:lstStyle/>
          <a:p>
            <a:r>
              <a:rPr lang="en-US" sz="800" dirty="0"/>
              <a:t>SPGLB.MENAC.15.06.0153</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1188468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0" name=""/>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345058" y="142085"/>
            <a:ext cx="8453887" cy="387798"/>
          </a:xfrm>
        </p:spPr>
        <p:txBody>
          <a:bodyPr/>
          <a:lstStyle/>
          <a:p>
            <a:r>
              <a:rPr lang="en-US" dirty="0"/>
              <a:t>Click to edit Master title style</a:t>
            </a:r>
            <a:endParaRPr lang="fr-FR" dirty="0"/>
          </a:p>
        </p:txBody>
      </p:sp>
      <p:sp>
        <p:nvSpPr>
          <p:cNvPr id="4" name="Slide Number Placeholder 3"/>
          <p:cNvSpPr>
            <a:spLocks noGrp="1"/>
          </p:cNvSpPr>
          <p:nvPr>
            <p:ph type="sldNum" sz="quarter" idx="11"/>
          </p:nvPr>
        </p:nvSpPr>
        <p:spPr/>
        <p:txBody>
          <a:bodyPr/>
          <a:lstStyle/>
          <a:p>
            <a:fld id="{1F0BA068-1033-4806-90CD-026B5BC61057}" type="slidenum">
              <a:rPr lang="fr-FR" smtClean="0">
                <a:solidFill>
                  <a:srgbClr val="6B747B"/>
                </a:solidFill>
              </a:rPr>
              <a:pPr/>
              <a:t>‹#›</a:t>
            </a:fld>
            <a:endParaRPr lang="fr-FR" dirty="0">
              <a:solidFill>
                <a:srgbClr val="6B747B"/>
              </a:solidFill>
            </a:endParaRPr>
          </a:p>
        </p:txBody>
      </p:sp>
      <p:sp>
        <p:nvSpPr>
          <p:cNvPr id="5" name="Subtitle 2"/>
          <p:cNvSpPr>
            <a:spLocks noGrp="1"/>
          </p:cNvSpPr>
          <p:nvPr>
            <p:ph type="subTitle" idx="1"/>
          </p:nvPr>
        </p:nvSpPr>
        <p:spPr>
          <a:xfrm>
            <a:off x="345058" y="592842"/>
            <a:ext cx="8453887" cy="295679"/>
          </a:xfrm>
        </p:spPr>
        <p:txBody>
          <a:bodyPr lIns="0" tIns="0" rIns="0" bIns="0">
            <a:normAutofit/>
          </a:bodyPr>
          <a:lstStyle>
            <a:lvl1pPr marL="0" indent="0" algn="l">
              <a:buNone/>
              <a:defRPr sz="1800" b="0">
                <a:solidFill>
                  <a:schemeClr val="bg1"/>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p:cNvSpPr>
            <a:spLocks noGrp="1"/>
          </p:cNvSpPr>
          <p:nvPr>
            <p:ph type="body" sz="quarter" idx="13"/>
          </p:nvPr>
        </p:nvSpPr>
        <p:spPr>
          <a:xfrm>
            <a:off x="345058" y="5870379"/>
            <a:ext cx="8453887" cy="207035"/>
          </a:xfrm>
        </p:spPr>
        <p:txBody>
          <a:bodyPr vert="horz" lIns="0" tIns="0" rIns="0" bIns="0" rtlCol="0" anchor="b">
            <a:noAutofit/>
          </a:bodyPr>
          <a:lstStyle>
            <a:lvl1pPr>
              <a:defRPr lang="en-US" sz="1000" dirty="0" smtClean="0"/>
            </a:lvl1pPr>
            <a:lvl2pPr>
              <a:defRPr lang="en-US" sz="1000" dirty="0" smtClean="0"/>
            </a:lvl2pPr>
            <a:lvl3pPr>
              <a:defRPr lang="en-US" sz="1000" dirty="0" smtClean="0"/>
            </a:lvl3pPr>
            <a:lvl4pPr>
              <a:defRPr lang="en-US" sz="1000" dirty="0" smtClean="0"/>
            </a:lvl4pPr>
            <a:lvl5pPr>
              <a:defRPr lang="fr-FR" sz="1000" dirty="0"/>
            </a:lvl5pPr>
          </a:lstStyle>
          <a:p>
            <a:pPr lvl="0">
              <a:lnSpc>
                <a:spcPct val="100000"/>
              </a:lnSpc>
              <a:spcBef>
                <a:spcPts val="0"/>
              </a:spcBef>
            </a:pPr>
            <a:r>
              <a:rPr lang="en-US" dirty="0"/>
              <a:t>Click to edit Master text styles</a:t>
            </a:r>
          </a:p>
        </p:txBody>
      </p:sp>
    </p:spTree>
    <p:extLst>
      <p:ext uri="{BB962C8B-B14F-4D97-AF65-F5344CB8AC3E}">
        <p14:creationId xmlns:p14="http://schemas.microsoft.com/office/powerpoint/2010/main" val="3085289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ntenu 1 colon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92707668"/>
              </p:ex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0" name=""/>
                      <p:cNvPicPr/>
                      <p:nvPr/>
                    </p:nvPicPr>
                    <p:blipFill>
                      <a:blip r:embed="rId4"/>
                      <a:stretch>
                        <a:fillRect/>
                      </a:stretch>
                    </p:blipFill>
                    <p:spPr>
                      <a:xfrm>
                        <a:off x="1589" y="2119"/>
                        <a:ext cx="1587" cy="2116"/>
                      </a:xfrm>
                      <a:prstGeom prst="rect">
                        <a:avLst/>
                      </a:prstGeom>
                    </p:spPr>
                  </p:pic>
                </p:oleObj>
              </mc:Fallback>
            </mc:AlternateContent>
          </a:graphicData>
        </a:graphic>
      </p:graphicFrame>
    </p:spTree>
    <p:extLst>
      <p:ext uri="{BB962C8B-B14F-4D97-AF65-F5344CB8AC3E}">
        <p14:creationId xmlns:p14="http://schemas.microsoft.com/office/powerpoint/2010/main" val="2937699155"/>
      </p:ext>
    </p:extLst>
  </p:cSld>
  <p:clrMapOvr>
    <a:masterClrMapping/>
  </p:clrMapOvr>
  <p:extLst>
    <p:ext uri="{DCECCB84-F9BA-43D5-87BE-67443E8EF086}">
      <p15:sldGuideLst xmlns:p15="http://schemas.microsoft.com/office/powerpoint/2012/main">
        <p15:guide id="1" orient="horz" pos="3140" userDrawn="1">
          <p15:clr>
            <a:srgbClr val="FBAE40"/>
          </p15:clr>
        </p15:guide>
        <p15:guide id="2" orient="horz" pos="30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TextBox 6"/>
          <p:cNvSpPr txBox="1"/>
          <p:nvPr userDrawn="1"/>
        </p:nvSpPr>
        <p:spPr>
          <a:xfrm>
            <a:off x="4481513" y="6677025"/>
            <a:ext cx="180975" cy="123825"/>
          </a:xfrm>
          <a:prstGeom prst="rect">
            <a:avLst/>
          </a:prstGeom>
          <a:noFill/>
        </p:spPr>
        <p:txBody>
          <a:bodyPr lIns="0" tIns="0" rIns="0" bIns="0" anchor="b">
            <a:spAutoFit/>
          </a:bodyPr>
          <a:lstStyle/>
          <a:p>
            <a:pPr algn="ctr" fontAlgn="auto">
              <a:spcBef>
                <a:spcPts val="0"/>
              </a:spcBef>
              <a:spcAft>
                <a:spcPts val="0"/>
              </a:spcAft>
              <a:defRPr/>
            </a:pPr>
            <a:fld id="{D71B7C6D-E2A6-4F9C-93DA-599A89082B1E}" type="slidenum">
              <a:rPr lang="en-US" sz="800">
                <a:latin typeface="+mn-lt"/>
                <a:cs typeface="+mn-cs"/>
              </a:rPr>
              <a:pPr algn="ctr" fontAlgn="auto">
                <a:spcBef>
                  <a:spcPts val="0"/>
                </a:spcBef>
                <a:spcAft>
                  <a:spcPts val="0"/>
                </a:spcAft>
                <a:defRPr/>
              </a:pPr>
              <a:t>‹#›</a:t>
            </a:fld>
            <a:endParaRPr lang="en-US" sz="800" dirty="0">
              <a:latin typeface="+mn-lt"/>
              <a:cs typeface="+mn-cs"/>
            </a:endParaRPr>
          </a:p>
        </p:txBody>
      </p:sp>
      <p:sp>
        <p:nvSpPr>
          <p:cNvPr id="5" name="Rectangle 10"/>
          <p:cNvSpPr/>
          <p:nvPr userDrawn="1"/>
        </p:nvSpPr>
        <p:spPr>
          <a:xfrm>
            <a:off x="0" y="3708400"/>
            <a:ext cx="9144000" cy="82550"/>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userDrawn="1"/>
        </p:nvSpPr>
        <p:spPr>
          <a:xfrm>
            <a:off x="0" y="2028825"/>
            <a:ext cx="9144000" cy="82550"/>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rebuchet MS" pitchFamily="34" charset="0"/>
            </a:endParaRPr>
          </a:p>
        </p:txBody>
      </p:sp>
      <p:pic>
        <p:nvPicPr>
          <p:cNvPr id="7" name="Picture 7" descr="Sanofi Pasteur - Logo PPT POT"/>
          <p:cNvPicPr>
            <a:picLocks noChangeAspect="1" noChangeArrowheads="1"/>
          </p:cNvPicPr>
          <p:nvPr userDrawn="1"/>
        </p:nvPicPr>
        <p:blipFill>
          <a:blip r:embed="rId2"/>
          <a:srcRect/>
          <a:stretch>
            <a:fillRect/>
          </a:stretch>
        </p:blipFill>
        <p:spPr bwMode="auto">
          <a:xfrm>
            <a:off x="325438" y="6043613"/>
            <a:ext cx="3265487" cy="457200"/>
          </a:xfrm>
          <a:prstGeom prst="rect">
            <a:avLst/>
          </a:prstGeom>
          <a:noFill/>
          <a:ln w="9525">
            <a:noFill/>
            <a:miter lim="800000"/>
            <a:headEnd/>
            <a:tailEnd/>
          </a:ln>
        </p:spPr>
      </p:pic>
      <p:sp>
        <p:nvSpPr>
          <p:cNvPr id="2" name="Title 1"/>
          <p:cNvSpPr>
            <a:spLocks noGrp="1"/>
          </p:cNvSpPr>
          <p:nvPr>
            <p:ph type="ctrTitle"/>
          </p:nvPr>
        </p:nvSpPr>
        <p:spPr>
          <a:xfrm>
            <a:off x="166687" y="2028825"/>
            <a:ext cx="8855075" cy="1695449"/>
          </a:xfrm>
        </p:spPr>
        <p:txBody>
          <a:bodyPr anchor="ctr"/>
          <a:lstStyle>
            <a:lvl1pPr algn="ctr">
              <a:defRPr sz="3200">
                <a:solidFill>
                  <a:schemeClr val="accent1"/>
                </a:solidFill>
                <a:latin typeface="Trebuchet MS"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66687" y="3971924"/>
            <a:ext cx="8855075" cy="118184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rot="16200000">
            <a:off x="8068582" y="5486392"/>
            <a:ext cx="1843316" cy="275770"/>
          </a:xfrm>
          <a:prstGeom prst="rect">
            <a:avLst/>
          </a:prstGeom>
          <a:noFill/>
        </p:spPr>
        <p:txBody>
          <a:bodyPr wrap="none" lIns="0" tIns="0" rIns="0" bIns="0" rtlCol="0" anchor="ctr" anchorCtr="0">
            <a:noAutofit/>
          </a:bodyPr>
          <a:lstStyle/>
          <a:p>
            <a:r>
              <a:rPr lang="en-US" sz="800" dirty="0"/>
              <a:t>SPGLB.MENAC.15.06.0153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4"/>
              </a:buClr>
              <a:defRPr/>
            </a:lvl1pPr>
            <a:lvl3pPr>
              <a:buClr>
                <a:schemeClr val="accent3"/>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1752" y="1468438"/>
            <a:ext cx="4038600" cy="4525963"/>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68438"/>
            <a:ext cx="4038600" cy="4525963"/>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01/06/2021</a:t>
            </a:fld>
            <a:endParaRPr lang="en-GB" dirty="0"/>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dirty="0"/>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dirty="0"/>
          </a:p>
        </p:txBody>
      </p:sp>
      <p:sp>
        <p:nvSpPr>
          <p:cNvPr id="12" name="Text Placeholder 7"/>
          <p:cNvSpPr>
            <a:spLocks noGrp="1"/>
          </p:cNvSpPr>
          <p:nvPr>
            <p:ph type="body" sz="quarter" idx="21" hasCustomPrompt="1"/>
          </p:nvPr>
        </p:nvSpPr>
        <p:spPr bwMode="invGray">
          <a:xfrm>
            <a:off x="360000" y="6293653"/>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5"/>
            <a:ext cx="6120000" cy="288925"/>
          </a:xfrm>
        </p:spPr>
        <p:txBody>
          <a:bodyPr lIns="18000" anchor="ctr">
            <a:normAutofit/>
          </a:bodyPr>
          <a:lstStyle>
            <a:lvl1pPr>
              <a:defRPr sz="12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2077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2840355" y="6052567"/>
            <a:ext cx="6030595" cy="332399"/>
          </a:xfrm>
        </p:spPr>
        <p:txBody>
          <a:bodyPr wrap="square">
            <a:spAutoFit/>
          </a:bodyPr>
          <a:lstStyle>
            <a:lvl1pPr marL="0" indent="0" algn="r">
              <a:buNone/>
              <a:defRPr sz="2400" b="0"/>
            </a:lvl1pPr>
          </a:lstStyle>
          <a:p>
            <a:pPr lvl="0"/>
            <a:r>
              <a:rPr lang="fr-FR"/>
              <a:t>Sous-titre, corps 24</a:t>
            </a:r>
          </a:p>
        </p:txBody>
      </p:sp>
      <p:sp>
        <p:nvSpPr>
          <p:cNvPr id="8" name="Espace réservé pour une image  7"/>
          <p:cNvSpPr>
            <a:spLocks noGrp="1"/>
          </p:cNvSpPr>
          <p:nvPr>
            <p:ph type="pic" sz="quarter" idx="10" hasCustomPrompt="1"/>
          </p:nvPr>
        </p:nvSpPr>
        <p:spPr>
          <a:xfrm>
            <a:off x="0" y="0"/>
            <a:ext cx="9144000" cy="5174400"/>
          </a:xfrm>
        </p:spPr>
        <p:txBody>
          <a:bodyPr/>
          <a:lstStyle/>
          <a:p>
            <a:r>
              <a:rPr lang="fr-FR" dirty="0"/>
              <a:t>  </a:t>
            </a:r>
          </a:p>
        </p:txBody>
      </p:sp>
      <p:sp>
        <p:nvSpPr>
          <p:cNvPr id="2" name="Title 1"/>
          <p:cNvSpPr>
            <a:spLocks noGrp="1"/>
          </p:cNvSpPr>
          <p:nvPr>
            <p:ph type="ctrTitle" hasCustomPrompt="1"/>
          </p:nvPr>
        </p:nvSpPr>
        <p:spPr>
          <a:xfrm>
            <a:off x="2840355" y="5571733"/>
            <a:ext cx="6026648" cy="443198"/>
          </a:xfrm>
        </p:spPr>
        <p:txBody>
          <a:bodyPr anchor="b"/>
          <a:lstStyle>
            <a:lvl1pPr algn="r">
              <a:defRPr sz="3200">
                <a:solidFill>
                  <a:schemeClr val="tx2"/>
                </a:solidFill>
              </a:defRPr>
            </a:lvl1pPr>
          </a:lstStyle>
          <a:p>
            <a:r>
              <a:rPr lang="fr-FR" dirty="0"/>
              <a:t>Titre de la présentation, corps 32</a:t>
            </a:r>
            <a:endParaRPr lang="en-US" dirty="0"/>
          </a:p>
        </p:txBody>
      </p:sp>
      <p:cxnSp>
        <p:nvCxnSpPr>
          <p:cNvPr id="11" name="Connecteur droit 10"/>
          <p:cNvCxnSpPr/>
          <p:nvPr userDrawn="1"/>
        </p:nvCxnSpPr>
        <p:spPr>
          <a:xfrm>
            <a:off x="2679318" y="5505577"/>
            <a:ext cx="0" cy="10032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488" y="5822955"/>
            <a:ext cx="2227262" cy="368447"/>
          </a:xfrm>
          <a:prstGeom prst="rect">
            <a:avLst/>
          </a:prstGeom>
        </p:spPr>
      </p:pic>
    </p:spTree>
    <p:extLst>
      <p:ext uri="{BB962C8B-B14F-4D97-AF65-F5344CB8AC3E}">
        <p14:creationId xmlns:p14="http://schemas.microsoft.com/office/powerpoint/2010/main" val="3424395742"/>
      </p:ext>
    </p:extLst>
  </p:cSld>
  <p:clrMapOvr>
    <a:masterClrMapping/>
  </p:clrMapOvr>
  <p:extLst>
    <p:ext uri="{DCECCB84-F9BA-43D5-87BE-67443E8EF086}">
      <p15:sldGuideLst xmlns:p15="http://schemas.microsoft.com/office/powerpoint/2012/main">
        <p15:guide id="1" orient="horz" pos="2836" userDrawn="1">
          <p15:clr>
            <a:srgbClr val="FBAE40"/>
          </p15:clr>
        </p15:guide>
        <p15:guide id="2" orient="horz" pos="3072" userDrawn="1">
          <p15:clr>
            <a:srgbClr val="FBAE40"/>
          </p15:clr>
        </p15:guide>
        <p15:guide id="3" pos="5588" userDrawn="1">
          <p15:clr>
            <a:srgbClr val="FBAE40"/>
          </p15:clr>
        </p15:guide>
        <p15:guide id="4" pos="185" userDrawn="1">
          <p15:clr>
            <a:srgbClr val="FBAE40"/>
          </p15:clr>
        </p15:guide>
        <p15:guide id="5" pos="1444" userDrawn="1">
          <p15:clr>
            <a:srgbClr val="FBAE40"/>
          </p15:clr>
        </p15:guide>
        <p15:guide id="6" orient="horz" pos="2978" userDrawn="1">
          <p15:clr>
            <a:srgbClr val="FBAE40"/>
          </p15:clr>
        </p15:guide>
        <p15:guide id="7" orient="horz" pos="24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sp>
        <p:nvSpPr>
          <p:cNvPr id="7" name="Espace réservé pour une image  7"/>
          <p:cNvSpPr>
            <a:spLocks noGrp="1"/>
          </p:cNvSpPr>
          <p:nvPr>
            <p:ph type="pic" sz="quarter" idx="10"/>
          </p:nvPr>
        </p:nvSpPr>
        <p:spPr>
          <a:xfrm>
            <a:off x="0" y="1"/>
            <a:ext cx="9144000" cy="5174400"/>
          </a:xfrm>
        </p:spPr>
        <p:txBody>
          <a:bodyPr/>
          <a:lstStyle/>
          <a:p>
            <a:endParaRPr lang="fr-FR" dirty="0"/>
          </a:p>
        </p:txBody>
      </p:sp>
      <p:sp>
        <p:nvSpPr>
          <p:cNvPr id="8" name="Title 1"/>
          <p:cNvSpPr>
            <a:spLocks noGrp="1"/>
          </p:cNvSpPr>
          <p:nvPr>
            <p:ph type="ctrTitle" hasCustomPrompt="1"/>
          </p:nvPr>
        </p:nvSpPr>
        <p:spPr>
          <a:xfrm>
            <a:off x="2879679" y="5571733"/>
            <a:ext cx="5987325" cy="443198"/>
          </a:xfrm>
        </p:spPr>
        <p:txBody>
          <a:bodyPr anchor="b"/>
          <a:lstStyle>
            <a:lvl1pPr algn="r">
              <a:defRPr sz="3200">
                <a:solidFill>
                  <a:schemeClr val="accent2"/>
                </a:solidFill>
              </a:defRPr>
            </a:lvl1pPr>
          </a:lstStyle>
          <a:p>
            <a:r>
              <a:rPr lang="fr-FR" dirty="0"/>
              <a:t>Ouverture de chapitre, corps 32</a:t>
            </a:r>
            <a:endParaRPr lang="en-US" dirty="0"/>
          </a:p>
        </p:txBody>
      </p:sp>
      <p:sp>
        <p:nvSpPr>
          <p:cNvPr id="9" name="Subtitle 2"/>
          <p:cNvSpPr>
            <a:spLocks noGrp="1"/>
          </p:cNvSpPr>
          <p:nvPr>
            <p:ph type="subTitle" idx="1" hasCustomPrompt="1"/>
          </p:nvPr>
        </p:nvSpPr>
        <p:spPr>
          <a:xfrm>
            <a:off x="2886501" y="6057601"/>
            <a:ext cx="5984448" cy="365279"/>
          </a:xfrm>
        </p:spPr>
        <p:txBody>
          <a:bodyPr/>
          <a:lstStyle>
            <a:lvl1pPr marL="0" indent="0" algn="r">
              <a:buNone/>
              <a:defRPr sz="24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 corps 24</a:t>
            </a:r>
            <a:endParaRPr lang="en-US" dirty="0"/>
          </a:p>
        </p:txBody>
      </p:sp>
      <p:cxnSp>
        <p:nvCxnSpPr>
          <p:cNvPr id="10" name="Connecteur droit 9"/>
          <p:cNvCxnSpPr/>
          <p:nvPr userDrawn="1"/>
        </p:nvCxnSpPr>
        <p:spPr>
          <a:xfrm>
            <a:off x="2679318" y="5505577"/>
            <a:ext cx="0" cy="10032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488" y="5822955"/>
            <a:ext cx="2227262" cy="368447"/>
          </a:xfrm>
          <a:prstGeom prst="rect">
            <a:avLst/>
          </a:prstGeom>
        </p:spPr>
      </p:pic>
    </p:spTree>
    <p:extLst>
      <p:ext uri="{BB962C8B-B14F-4D97-AF65-F5344CB8AC3E}">
        <p14:creationId xmlns:p14="http://schemas.microsoft.com/office/powerpoint/2010/main" val="257815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oleObject" Target="../embeddings/oleObject1.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ags" Target="../tags/tag3.xml"/><Relationship Id="rId2" Type="http://schemas.openxmlformats.org/officeDocument/2006/relationships/slideLayout" Target="../slideLayouts/slideLayout9.xml"/><Relationship Id="rId16" Type="http://schemas.openxmlformats.org/officeDocument/2006/relationships/tags" Target="../tags/tag2.xml"/><Relationship Id="rId20" Type="http://schemas.openxmlformats.org/officeDocument/2006/relationships/image" Target="../media/image5.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image" Target="../media/image4.emf"/><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3213" y="96838"/>
            <a:ext cx="8718550" cy="1038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3213" y="1325563"/>
            <a:ext cx="8718550" cy="2911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p:nvSpPr>
        <p:spPr>
          <a:xfrm>
            <a:off x="4481513" y="6677025"/>
            <a:ext cx="180975" cy="123825"/>
          </a:xfrm>
          <a:prstGeom prst="rect">
            <a:avLst/>
          </a:prstGeom>
          <a:noFill/>
        </p:spPr>
        <p:txBody>
          <a:bodyPr lIns="0" tIns="0" rIns="0" bIns="0" anchor="b">
            <a:spAutoFit/>
          </a:bodyPr>
          <a:lstStyle/>
          <a:p>
            <a:pPr algn="ctr" fontAlgn="auto">
              <a:spcBef>
                <a:spcPts val="0"/>
              </a:spcBef>
              <a:spcAft>
                <a:spcPts val="0"/>
              </a:spcAft>
              <a:defRPr/>
            </a:pPr>
            <a:fld id="{E0FE9E82-C373-449F-AF98-67D51C0CA648}" type="slidenum">
              <a:rPr lang="en-US" sz="800">
                <a:latin typeface="+mn-lt"/>
                <a:cs typeface="+mn-cs"/>
              </a:rPr>
              <a:pPr algn="ctr" fontAlgn="auto">
                <a:spcBef>
                  <a:spcPts val="0"/>
                </a:spcBef>
                <a:spcAft>
                  <a:spcPts val="0"/>
                </a:spcAft>
                <a:defRPr/>
              </a:pPr>
              <a:t>‹#›</a:t>
            </a:fld>
            <a:endParaRPr lang="en-US" sz="800" dirty="0">
              <a:latin typeface="+mn-lt"/>
              <a:cs typeface="+mn-cs"/>
            </a:endParaRPr>
          </a:p>
        </p:txBody>
      </p:sp>
      <p:sp>
        <p:nvSpPr>
          <p:cNvPr id="16" name="Rectangle 15"/>
          <p:cNvSpPr/>
          <p:nvPr/>
        </p:nvSpPr>
        <p:spPr>
          <a:xfrm>
            <a:off x="-15875" y="6611938"/>
            <a:ext cx="9144000" cy="63500"/>
          </a:xfrm>
          <a:prstGeom prst="rect">
            <a:avLst/>
          </a:prstGeom>
          <a:gradFill flip="none" rotWithShape="1">
            <a:gsLst>
              <a:gs pos="7000">
                <a:schemeClr val="accent1"/>
              </a:gs>
              <a:gs pos="7000">
                <a:schemeClr val="accent3"/>
              </a:gs>
              <a:gs pos="7000">
                <a:schemeClr val="accent3"/>
              </a:gs>
              <a:gs pos="50000">
                <a:schemeClr val="accent5"/>
              </a:gs>
              <a:gs pos="52000">
                <a:schemeClr val="accent5"/>
              </a:gs>
              <a:gs pos="60000">
                <a:schemeClr val="accent2"/>
              </a:gs>
              <a:gs pos="50000">
                <a:schemeClr val="accent4"/>
              </a:gs>
              <a:gs pos="88000">
                <a:schemeClr val="accent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extBox 1"/>
          <p:cNvSpPr txBox="1"/>
          <p:nvPr userDrawn="1"/>
        </p:nvSpPr>
        <p:spPr>
          <a:xfrm rot="16200000">
            <a:off x="8068582" y="5486392"/>
            <a:ext cx="1843316" cy="275770"/>
          </a:xfrm>
          <a:prstGeom prst="rect">
            <a:avLst/>
          </a:prstGeom>
          <a:noFill/>
        </p:spPr>
        <p:txBody>
          <a:bodyPr wrap="none" lIns="0" tIns="0" rIns="0" bIns="0" rtlCol="0" anchor="ctr" anchorCtr="0">
            <a:noAutofit/>
          </a:bodyPr>
          <a:lstStyle/>
          <a:p>
            <a:r>
              <a:rPr lang="en-US" sz="800" dirty="0"/>
              <a:t>SPGLB.MENAC.15.06.0153</a:t>
            </a: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078" r:id="rId4"/>
    <p:sldLayoutId id="2147484077" r:id="rId5"/>
    <p:sldLayoutId id="2147484076" r:id="rId6"/>
    <p:sldLayoutId id="2147484137" r:id="rId7"/>
  </p:sldLayoutIdLst>
  <p:hf sldNum="0" hdr="0" dt="0"/>
  <p:txStyles>
    <p:titleStyle>
      <a:lvl1pPr algn="l" rtl="0" eaLnBrk="0" fontAlgn="base" hangingPunct="0">
        <a:lnSpc>
          <a:spcPct val="95000"/>
        </a:lnSpc>
        <a:spcBef>
          <a:spcPct val="0"/>
        </a:spcBef>
        <a:spcAft>
          <a:spcPct val="0"/>
        </a:spcAft>
        <a:defRPr sz="2600" kern="1200">
          <a:solidFill>
            <a:schemeClr val="accent1"/>
          </a:solidFill>
          <a:latin typeface="Trebuchet MS" pitchFamily="34" charset="0"/>
          <a:ea typeface="+mj-ea"/>
          <a:cs typeface="Arial" pitchFamily="34" charset="0"/>
        </a:defRPr>
      </a:lvl1pPr>
      <a:lvl2pPr algn="l" rtl="0" eaLnBrk="0" fontAlgn="base" hangingPunct="0">
        <a:lnSpc>
          <a:spcPct val="95000"/>
        </a:lnSpc>
        <a:spcBef>
          <a:spcPct val="0"/>
        </a:spcBef>
        <a:spcAft>
          <a:spcPct val="0"/>
        </a:spcAft>
        <a:defRPr sz="2600">
          <a:solidFill>
            <a:schemeClr val="accent1"/>
          </a:solidFill>
          <a:latin typeface="Trebuchet MS" pitchFamily="34" charset="0"/>
          <a:cs typeface="Arial" charset="0"/>
        </a:defRPr>
      </a:lvl2pPr>
      <a:lvl3pPr algn="l" rtl="0" eaLnBrk="0" fontAlgn="base" hangingPunct="0">
        <a:lnSpc>
          <a:spcPct val="95000"/>
        </a:lnSpc>
        <a:spcBef>
          <a:spcPct val="0"/>
        </a:spcBef>
        <a:spcAft>
          <a:spcPct val="0"/>
        </a:spcAft>
        <a:defRPr sz="2600">
          <a:solidFill>
            <a:schemeClr val="accent1"/>
          </a:solidFill>
          <a:latin typeface="Trebuchet MS" pitchFamily="34" charset="0"/>
          <a:cs typeface="Arial" charset="0"/>
        </a:defRPr>
      </a:lvl3pPr>
      <a:lvl4pPr algn="l" rtl="0" eaLnBrk="0" fontAlgn="base" hangingPunct="0">
        <a:lnSpc>
          <a:spcPct val="95000"/>
        </a:lnSpc>
        <a:spcBef>
          <a:spcPct val="0"/>
        </a:spcBef>
        <a:spcAft>
          <a:spcPct val="0"/>
        </a:spcAft>
        <a:defRPr sz="2600">
          <a:solidFill>
            <a:schemeClr val="accent1"/>
          </a:solidFill>
          <a:latin typeface="Trebuchet MS" pitchFamily="34" charset="0"/>
          <a:cs typeface="Arial" charset="0"/>
        </a:defRPr>
      </a:lvl4pPr>
      <a:lvl5pPr algn="l" rtl="0" eaLnBrk="0" fontAlgn="base" hangingPunct="0">
        <a:lnSpc>
          <a:spcPct val="95000"/>
        </a:lnSpc>
        <a:spcBef>
          <a:spcPct val="0"/>
        </a:spcBef>
        <a:spcAft>
          <a:spcPct val="0"/>
        </a:spcAft>
        <a:defRPr sz="2600">
          <a:solidFill>
            <a:schemeClr val="accent1"/>
          </a:solidFill>
          <a:latin typeface="Trebuchet MS" pitchFamily="34" charset="0"/>
          <a:cs typeface="Arial" charset="0"/>
        </a:defRPr>
      </a:lvl5pPr>
      <a:lvl6pPr marL="457200" algn="l" rtl="0" fontAlgn="base">
        <a:lnSpc>
          <a:spcPct val="95000"/>
        </a:lnSpc>
        <a:spcBef>
          <a:spcPct val="0"/>
        </a:spcBef>
        <a:spcAft>
          <a:spcPct val="0"/>
        </a:spcAft>
        <a:defRPr sz="2600">
          <a:solidFill>
            <a:schemeClr val="accent1"/>
          </a:solidFill>
          <a:latin typeface="Trebuchet MS" pitchFamily="34" charset="0"/>
          <a:cs typeface="Arial" charset="0"/>
        </a:defRPr>
      </a:lvl6pPr>
      <a:lvl7pPr marL="914400" algn="l" rtl="0" fontAlgn="base">
        <a:lnSpc>
          <a:spcPct val="95000"/>
        </a:lnSpc>
        <a:spcBef>
          <a:spcPct val="0"/>
        </a:spcBef>
        <a:spcAft>
          <a:spcPct val="0"/>
        </a:spcAft>
        <a:defRPr sz="2600">
          <a:solidFill>
            <a:schemeClr val="accent1"/>
          </a:solidFill>
          <a:latin typeface="Trebuchet MS" pitchFamily="34" charset="0"/>
          <a:cs typeface="Arial" charset="0"/>
        </a:defRPr>
      </a:lvl7pPr>
      <a:lvl8pPr marL="1371600" algn="l" rtl="0" fontAlgn="base">
        <a:lnSpc>
          <a:spcPct val="95000"/>
        </a:lnSpc>
        <a:spcBef>
          <a:spcPct val="0"/>
        </a:spcBef>
        <a:spcAft>
          <a:spcPct val="0"/>
        </a:spcAft>
        <a:defRPr sz="2600">
          <a:solidFill>
            <a:schemeClr val="accent1"/>
          </a:solidFill>
          <a:latin typeface="Trebuchet MS" pitchFamily="34" charset="0"/>
          <a:cs typeface="Arial" charset="0"/>
        </a:defRPr>
      </a:lvl8pPr>
      <a:lvl9pPr marL="1828800" algn="l" rtl="0" fontAlgn="base">
        <a:lnSpc>
          <a:spcPct val="95000"/>
        </a:lnSpc>
        <a:spcBef>
          <a:spcPct val="0"/>
        </a:spcBef>
        <a:spcAft>
          <a:spcPct val="0"/>
        </a:spcAft>
        <a:defRPr sz="2600">
          <a:solidFill>
            <a:schemeClr val="accent1"/>
          </a:solidFill>
          <a:latin typeface="Trebuchet MS" pitchFamily="34" charset="0"/>
          <a:cs typeface="Arial" charset="0"/>
        </a:defRPr>
      </a:lvl9pPr>
    </p:titleStyle>
    <p:bodyStyle>
      <a:lvl1pPr marL="342900" indent="-342900" algn="l" rtl="0" eaLnBrk="0" fontAlgn="base" hangingPunct="0">
        <a:lnSpc>
          <a:spcPct val="95000"/>
        </a:lnSpc>
        <a:spcBef>
          <a:spcPts val="1200"/>
        </a:spcBef>
        <a:spcAft>
          <a:spcPct val="0"/>
        </a:spcAft>
        <a:buClr>
          <a:srgbClr val="E31837"/>
        </a:buClr>
        <a:buSzPct val="100000"/>
        <a:buFont typeface="Symbol" pitchFamily="18" charset="2"/>
        <a:buChar char=""/>
        <a:defRPr sz="2400" kern="1200">
          <a:solidFill>
            <a:srgbClr val="20252C"/>
          </a:solidFill>
          <a:latin typeface="+mn-lt"/>
          <a:ea typeface="+mn-ea"/>
          <a:cs typeface="+mn-cs"/>
        </a:defRPr>
      </a:lvl1pPr>
      <a:lvl2pPr marL="742950" indent="-285750" algn="l" rtl="0" eaLnBrk="0" fontAlgn="base" hangingPunct="0">
        <a:lnSpc>
          <a:spcPct val="95000"/>
        </a:lnSpc>
        <a:spcBef>
          <a:spcPts val="300"/>
        </a:spcBef>
        <a:spcAft>
          <a:spcPct val="0"/>
        </a:spcAft>
        <a:buClr>
          <a:schemeClr val="accent1"/>
        </a:buClr>
        <a:buFont typeface="Webdings" pitchFamily="18" charset="2"/>
        <a:buChar char="4"/>
        <a:defRPr sz="2000" kern="1200">
          <a:solidFill>
            <a:srgbClr val="20252C"/>
          </a:solidFill>
          <a:latin typeface="+mn-lt"/>
          <a:ea typeface="+mn-ea"/>
          <a:cs typeface="+mn-cs"/>
        </a:defRPr>
      </a:lvl2pPr>
      <a:lvl3pPr marL="1143000" indent="-228600" algn="l" rtl="0" eaLnBrk="0" fontAlgn="base" hangingPunct="0">
        <a:lnSpc>
          <a:spcPct val="95000"/>
        </a:lnSpc>
        <a:spcBef>
          <a:spcPts val="200"/>
        </a:spcBef>
        <a:spcAft>
          <a:spcPct val="0"/>
        </a:spcAft>
        <a:buClr>
          <a:srgbClr val="00A9EF"/>
        </a:buClr>
        <a:buFont typeface="Arial" charset="0"/>
        <a:buChar char="–"/>
        <a:defRPr kern="1200">
          <a:solidFill>
            <a:srgbClr val="20252C"/>
          </a:solidFill>
          <a:latin typeface="+mn-lt"/>
          <a:ea typeface="+mn-ea"/>
          <a:cs typeface="+mn-cs"/>
        </a:defRPr>
      </a:lvl3pPr>
      <a:lvl4pPr marL="1600200" indent="-228600" algn="l" rtl="0" eaLnBrk="0" fontAlgn="base" hangingPunct="0">
        <a:lnSpc>
          <a:spcPct val="95000"/>
        </a:lnSpc>
        <a:spcBef>
          <a:spcPts val="200"/>
        </a:spcBef>
        <a:spcAft>
          <a:spcPct val="0"/>
        </a:spcAft>
        <a:buClr>
          <a:srgbClr val="E31837"/>
        </a:buClr>
        <a:buFont typeface="Wingdings" pitchFamily="2" charset="2"/>
        <a:buChar char="§"/>
        <a:defRPr sz="1600" kern="1200">
          <a:solidFill>
            <a:srgbClr val="20252C"/>
          </a:solidFill>
          <a:latin typeface="+mn-lt"/>
          <a:ea typeface="+mn-ea"/>
          <a:cs typeface="+mn-cs"/>
        </a:defRPr>
      </a:lvl4pPr>
      <a:lvl5pPr marL="2057400" indent="-228600" algn="l" rtl="0" eaLnBrk="0" fontAlgn="base" hangingPunct="0">
        <a:lnSpc>
          <a:spcPct val="95000"/>
        </a:lnSpc>
        <a:spcBef>
          <a:spcPts val="200"/>
        </a:spcBef>
        <a:spcAft>
          <a:spcPct val="0"/>
        </a:spcAft>
        <a:buFont typeface="Arial" charset="0"/>
        <a:buChar char="»"/>
        <a:defRPr sz="1600" kern="1200">
          <a:solidFill>
            <a:srgbClr val="20252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6"/>
            </p:custDataLst>
            <p:extLst>
              <p:ext uri="{D42A27DB-BD31-4B8C-83A1-F6EECF244321}">
                <p14:modId xmlns:p14="http://schemas.microsoft.com/office/powerpoint/2010/main" val="3132457372"/>
              </p:ext>
            </p:extLst>
          </p:nvPr>
        </p:nvGraphicFramePr>
        <p:xfrm>
          <a:off x="1588" y="2118"/>
          <a:ext cx="1588" cy="2117"/>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2118"/>
                        <a:ext cx="1588" cy="2117"/>
                      </a:xfrm>
                      <a:prstGeom prst="rect">
                        <a:avLst/>
                      </a:prstGeom>
                    </p:spPr>
                  </p:pic>
                </p:oleObj>
              </mc:Fallback>
            </mc:AlternateContent>
          </a:graphicData>
        </a:graphic>
      </p:graphicFrame>
      <p:sp>
        <p:nvSpPr>
          <p:cNvPr id="5" name="Rectangle 4" hidden="1"/>
          <p:cNvSpPr/>
          <p:nvPr userDrawn="1">
            <p:custDataLst>
              <p:tags r:id="rId17"/>
            </p:custDataLst>
          </p:nvPr>
        </p:nvSpPr>
        <p:spPr>
          <a:xfrm>
            <a:off x="0" y="0"/>
            <a:ext cx="158750"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fontAlgn="auto">
              <a:lnSpc>
                <a:spcPct val="90000"/>
              </a:lnSpc>
              <a:spcBef>
                <a:spcPct val="0"/>
              </a:spcBef>
              <a:spcAft>
                <a:spcPct val="0"/>
              </a:spcAft>
            </a:pPr>
            <a:endParaRPr lang="fr-FR" sz="2800" b="0" i="0" baseline="0" dirty="0">
              <a:solidFill>
                <a:srgbClr val="FFFFFF"/>
              </a:solidFill>
              <a:latin typeface="Arial"/>
              <a:ea typeface="+mj-ea"/>
              <a:cs typeface="+mj-cs"/>
              <a:sym typeface="Arial"/>
            </a:endParaRPr>
          </a:p>
        </p:txBody>
      </p:sp>
      <p:sp>
        <p:nvSpPr>
          <p:cNvPr id="2" name="Title Placeholder 1"/>
          <p:cNvSpPr>
            <a:spLocks noGrp="1"/>
          </p:cNvSpPr>
          <p:nvPr>
            <p:ph type="title"/>
          </p:nvPr>
        </p:nvSpPr>
        <p:spPr>
          <a:xfrm>
            <a:off x="358775" y="429660"/>
            <a:ext cx="8420101" cy="387798"/>
          </a:xfrm>
          <a:prstGeom prst="rect">
            <a:avLst/>
          </a:prstGeom>
        </p:spPr>
        <p:txBody>
          <a:bodyPr vert="horz" wrap="square" lIns="0" tIns="0" rIns="0" bIns="0" rtlCol="0" anchor="ctr">
            <a:spAutoFit/>
          </a:bodyPr>
          <a:lstStyle/>
          <a:p>
            <a:r>
              <a:rPr lang="fr-FR" dirty="0"/>
              <a:t>Slide </a:t>
            </a:r>
            <a:r>
              <a:rPr lang="fr-FR"/>
              <a:t>- texte </a:t>
            </a:r>
            <a:r>
              <a:rPr lang="fr-FR" dirty="0"/>
              <a:t>- 1 colonne, corps 28</a:t>
            </a:r>
            <a:endParaRPr lang="en-US" dirty="0"/>
          </a:p>
        </p:txBody>
      </p:sp>
      <p:sp>
        <p:nvSpPr>
          <p:cNvPr id="3" name="Text Placeholder 2"/>
          <p:cNvSpPr>
            <a:spLocks noGrp="1"/>
          </p:cNvSpPr>
          <p:nvPr>
            <p:ph type="body" idx="1"/>
          </p:nvPr>
        </p:nvSpPr>
        <p:spPr>
          <a:xfrm>
            <a:off x="358775" y="1782508"/>
            <a:ext cx="8420100" cy="4478592"/>
          </a:xfrm>
          <a:prstGeom prst="rect">
            <a:avLst/>
          </a:prstGeom>
        </p:spPr>
        <p:txBody>
          <a:bodyPr vert="horz" lIns="0" tIns="0" rIns="0" bIns="0" rtlCol="0">
            <a:noAutofit/>
          </a:bodyPr>
          <a:lstStyle/>
          <a:p>
            <a:pPr lvl="0"/>
            <a:r>
              <a:rPr lang="fr-FR" dirty="0"/>
              <a:t>Texte 1er niveau, corps 20</a:t>
            </a:r>
          </a:p>
          <a:p>
            <a:pPr lvl="1"/>
            <a:r>
              <a:rPr lang="fr-FR" dirty="0"/>
              <a:t>Texte 2e niveau, corps 18</a:t>
            </a:r>
          </a:p>
          <a:p>
            <a:pPr lvl="2"/>
            <a:r>
              <a:rPr lang="fr-FR" dirty="0"/>
              <a:t>Texte 3e niveau, corps 16</a:t>
            </a:r>
          </a:p>
        </p:txBody>
      </p:sp>
      <p:cxnSp>
        <p:nvCxnSpPr>
          <p:cNvPr id="8" name="Connecteur droit 7"/>
          <p:cNvCxnSpPr/>
          <p:nvPr userDrawn="1"/>
        </p:nvCxnSpPr>
        <p:spPr>
          <a:xfrm>
            <a:off x="358775" y="919976"/>
            <a:ext cx="8420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Date Placeholder 3"/>
          <p:cNvSpPr>
            <a:spLocks noGrp="1"/>
          </p:cNvSpPr>
          <p:nvPr>
            <p:ph type="dt" sz="half" idx="2"/>
          </p:nvPr>
        </p:nvSpPr>
        <p:spPr>
          <a:xfrm>
            <a:off x="7713498" y="6441567"/>
            <a:ext cx="776690" cy="123111"/>
          </a:xfrm>
          <a:prstGeom prst="rect">
            <a:avLst/>
          </a:prstGeom>
        </p:spPr>
        <p:txBody>
          <a:bodyPr lIns="0" tIns="0" rIns="0" bIns="0">
            <a:spAutoFit/>
          </a:bodyPr>
          <a:lstStyle>
            <a:lvl1pPr algn="r">
              <a:defRPr sz="800">
                <a:solidFill>
                  <a:schemeClr val="tx1"/>
                </a:solidFill>
              </a:defRPr>
            </a:lvl1pPr>
          </a:lstStyle>
          <a:p>
            <a:pPr defTabSz="685800" fontAlgn="auto">
              <a:spcBef>
                <a:spcPts val="0"/>
              </a:spcBef>
              <a:spcAft>
                <a:spcPts val="0"/>
              </a:spcAft>
            </a:pPr>
            <a:endParaRPr lang="fr-FR" dirty="0">
              <a:solidFill>
                <a:srgbClr val="6B747B"/>
              </a:solidFill>
              <a:latin typeface="Arial" panose="020B0604020202020204"/>
              <a:cs typeface="+mn-cs"/>
            </a:endParaRPr>
          </a:p>
        </p:txBody>
      </p:sp>
      <p:sp>
        <p:nvSpPr>
          <p:cNvPr id="27" name="Slide Number Placeholder 5"/>
          <p:cNvSpPr>
            <a:spLocks noGrp="1"/>
          </p:cNvSpPr>
          <p:nvPr>
            <p:ph type="sldNum" sz="quarter" idx="4"/>
          </p:nvPr>
        </p:nvSpPr>
        <p:spPr>
          <a:xfrm>
            <a:off x="8467495" y="6441567"/>
            <a:ext cx="311061" cy="123111"/>
          </a:xfrm>
          <a:prstGeom prst="rect">
            <a:avLst/>
          </a:prstGeom>
        </p:spPr>
        <p:txBody>
          <a:bodyPr lIns="0" tIns="0" rIns="0" bIns="0">
            <a:spAutoFit/>
          </a:bodyPr>
          <a:lstStyle>
            <a:lvl1pPr algn="r">
              <a:defRPr sz="800">
                <a:solidFill>
                  <a:schemeClr val="tx1"/>
                </a:solidFill>
              </a:defRPr>
            </a:lvl1pPr>
          </a:lstStyle>
          <a:p>
            <a:pPr defTabSz="685800" fontAlgn="auto">
              <a:spcBef>
                <a:spcPts val="0"/>
              </a:spcBef>
              <a:spcAft>
                <a:spcPts val="0"/>
              </a:spcAft>
            </a:pPr>
            <a:fld id="{980E94A8-0648-D043-B8F7-3AFA110B04BE}" type="slidenum">
              <a:rPr lang="fr-FR" smtClean="0">
                <a:solidFill>
                  <a:srgbClr val="6B747B"/>
                </a:solidFill>
                <a:latin typeface="Arial" panose="020B0604020202020204"/>
                <a:cs typeface="+mn-cs"/>
              </a:rPr>
              <a:pPr defTabSz="685800" fontAlgn="auto">
                <a:spcBef>
                  <a:spcPts val="0"/>
                </a:spcBef>
                <a:spcAft>
                  <a:spcPts val="0"/>
                </a:spcAft>
              </a:pPr>
              <a:t>‹#›</a:t>
            </a:fld>
            <a:endParaRPr lang="fr-FR" dirty="0">
              <a:solidFill>
                <a:srgbClr val="6B747B"/>
              </a:solidFill>
              <a:latin typeface="Arial" panose="020B0604020202020204"/>
              <a:cs typeface="+mn-cs"/>
            </a:endParaRPr>
          </a:p>
        </p:txBody>
      </p:sp>
      <p:cxnSp>
        <p:nvCxnSpPr>
          <p:cNvPr id="29" name="Connecteur droit 28"/>
          <p:cNvCxnSpPr/>
          <p:nvPr userDrawn="1"/>
        </p:nvCxnSpPr>
        <p:spPr>
          <a:xfrm>
            <a:off x="8958263" y="6523640"/>
            <a:ext cx="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a:off x="8575675" y="6460140"/>
            <a:ext cx="0" cy="135467"/>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0000" y="6382569"/>
            <a:ext cx="1748862" cy="289307"/>
          </a:xfrm>
          <a:prstGeom prst="rect">
            <a:avLst/>
          </a:prstGeom>
        </p:spPr>
      </p:pic>
      <p:sp>
        <p:nvSpPr>
          <p:cNvPr id="4" name="TextBox 3"/>
          <p:cNvSpPr txBox="1"/>
          <p:nvPr userDrawn="1"/>
        </p:nvSpPr>
        <p:spPr>
          <a:xfrm>
            <a:off x="0" y="6636708"/>
            <a:ext cx="3245618" cy="246221"/>
          </a:xfrm>
          <a:prstGeom prst="rect">
            <a:avLst/>
          </a:prstGeom>
          <a:noFill/>
        </p:spPr>
        <p:txBody>
          <a:bodyPr wrap="square" rtlCol="0" anchor="b">
            <a:spAutoFit/>
          </a:bodyPr>
          <a:lstStyle/>
          <a:p>
            <a:pPr defTabSz="685800" fontAlgn="auto">
              <a:spcBef>
                <a:spcPts val="0"/>
              </a:spcBef>
              <a:spcAft>
                <a:spcPts val="0"/>
              </a:spcAft>
            </a:pPr>
            <a:r>
              <a:rPr lang="en-US" sz="1000" b="1" dirty="0">
                <a:solidFill>
                  <a:srgbClr val="525CA3"/>
                </a:solidFill>
                <a:latin typeface="Arial" panose="020B0604020202020204"/>
                <a:cs typeface="+mn-cs"/>
              </a:rPr>
              <a:t>Confidential – internal use only</a:t>
            </a:r>
          </a:p>
        </p:txBody>
      </p:sp>
    </p:spTree>
    <p:extLst>
      <p:ext uri="{BB962C8B-B14F-4D97-AF65-F5344CB8AC3E}">
        <p14:creationId xmlns:p14="http://schemas.microsoft.com/office/powerpoint/2010/main" val="130346092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6" r:id="rId14"/>
  </p:sldLayoutIdLst>
  <p:hf hdr="0" ftr="0" dt="0"/>
  <p:txStyles>
    <p:titleStyle>
      <a:lvl1pPr algn="l" defTabSz="685800" rtl="0" eaLnBrk="1" latinLnBrk="0" hangingPunct="1">
        <a:lnSpc>
          <a:spcPct val="90000"/>
        </a:lnSpc>
        <a:spcBef>
          <a:spcPct val="0"/>
        </a:spcBef>
        <a:buNone/>
        <a:defRPr sz="2800" kern="1200" baseline="0">
          <a:solidFill>
            <a:schemeClr val="tx2"/>
          </a:solidFill>
          <a:latin typeface="+mj-lt"/>
          <a:ea typeface="+mj-ea"/>
          <a:cs typeface="+mj-cs"/>
        </a:defRPr>
      </a:lvl1pPr>
    </p:titleStyle>
    <p:bodyStyle>
      <a:lvl1pPr marL="139700" indent="-139700" algn="l" defTabSz="685800"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63" indent="-136525" algn="l" defTabSz="685800"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400" indent="-134938" algn="l" defTabSz="685800"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622" userDrawn="1">
          <p15:clr>
            <a:srgbClr val="F26B43"/>
          </p15:clr>
        </p15:guide>
        <p15:guide id="5" pos="5530" userDrawn="1">
          <p15:clr>
            <a:srgbClr val="F26B43"/>
          </p15:clr>
        </p15:guide>
        <p15:guide id="6" pos="2880" userDrawn="1">
          <p15:clr>
            <a:srgbClr val="F26B43"/>
          </p15:clr>
        </p15:guide>
        <p15:guide id="7" orient="horz" pos="860" userDrawn="1">
          <p15:clr>
            <a:srgbClr val="F26B43"/>
          </p15:clr>
        </p15:guide>
        <p15:guide id="8" orient="horz" pos="781" userDrawn="1">
          <p15:clr>
            <a:srgbClr val="F26B43"/>
          </p15:clr>
        </p15:guide>
        <p15:guide id="9" orient="horz" pos="29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739" y="4587949"/>
            <a:ext cx="7788349" cy="1456660"/>
          </a:xfrm>
        </p:spPr>
        <p:txBody>
          <a:bodyPr/>
          <a:lstStyle/>
          <a:p>
            <a:pPr>
              <a:lnSpc>
                <a:spcPct val="120000"/>
              </a:lnSpc>
              <a:spcBef>
                <a:spcPts val="0"/>
              </a:spcBef>
              <a:defRPr/>
            </a:pPr>
            <a:r>
              <a:rPr lang="en-GB" sz="2800" b="1" i="1" dirty="0">
                <a:solidFill>
                  <a:schemeClr val="tx1"/>
                </a:solidFill>
              </a:rPr>
              <a:t>PGS. TS. Đỗ Duy Cường – </a:t>
            </a:r>
          </a:p>
          <a:p>
            <a:pPr>
              <a:lnSpc>
                <a:spcPct val="120000"/>
              </a:lnSpc>
              <a:spcBef>
                <a:spcPts val="0"/>
              </a:spcBef>
              <a:defRPr/>
            </a:pPr>
            <a:r>
              <a:rPr lang="en-GB" sz="2800" b="1" i="1" dirty="0" err="1"/>
              <a:t>Trung</a:t>
            </a:r>
            <a:r>
              <a:rPr lang="en-GB" sz="2800" b="1" i="1" dirty="0"/>
              <a:t> </a:t>
            </a:r>
            <a:r>
              <a:rPr lang="en-GB" sz="2800" b="1" i="1" dirty="0" err="1"/>
              <a:t>tâm</a:t>
            </a:r>
            <a:r>
              <a:rPr lang="en-GB" sz="2800" b="1" i="1" dirty="0"/>
              <a:t> </a:t>
            </a:r>
            <a:r>
              <a:rPr lang="en-GB" sz="2800" b="1" i="1" dirty="0" err="1">
                <a:solidFill>
                  <a:schemeClr val="tx1"/>
                </a:solidFill>
              </a:rPr>
              <a:t>Bệnh</a:t>
            </a:r>
            <a:r>
              <a:rPr lang="en-GB" sz="2800" b="1" i="1" dirty="0">
                <a:solidFill>
                  <a:schemeClr val="tx1"/>
                </a:solidFill>
              </a:rPr>
              <a:t> </a:t>
            </a:r>
            <a:r>
              <a:rPr lang="en-GB" sz="2800" b="1" i="1" dirty="0" err="1">
                <a:solidFill>
                  <a:schemeClr val="tx1"/>
                </a:solidFill>
              </a:rPr>
              <a:t>Nhiệt</a:t>
            </a:r>
            <a:r>
              <a:rPr lang="en-GB" sz="2800" b="1" i="1" dirty="0">
                <a:solidFill>
                  <a:schemeClr val="tx1"/>
                </a:solidFill>
              </a:rPr>
              <a:t> </a:t>
            </a:r>
            <a:r>
              <a:rPr lang="en-GB" sz="2800" b="1" i="1" dirty="0" err="1"/>
              <a:t>đới</a:t>
            </a:r>
            <a:r>
              <a:rPr lang="en-GB" sz="2800" b="1" i="1" dirty="0"/>
              <a:t> – </a:t>
            </a:r>
            <a:r>
              <a:rPr lang="en-GB" sz="2800" b="1" i="1" dirty="0" err="1"/>
              <a:t>Bệnh</a:t>
            </a:r>
            <a:r>
              <a:rPr lang="en-GB" sz="2800" b="1" i="1" dirty="0"/>
              <a:t> </a:t>
            </a:r>
            <a:r>
              <a:rPr lang="en-GB" sz="2800" b="1" i="1" dirty="0" err="1">
                <a:solidFill>
                  <a:schemeClr val="tx1"/>
                </a:solidFill>
              </a:rPr>
              <a:t>viện</a:t>
            </a:r>
            <a:r>
              <a:rPr lang="en-GB" sz="2800" b="1" i="1" dirty="0">
                <a:solidFill>
                  <a:schemeClr val="tx1"/>
                </a:solidFill>
              </a:rPr>
              <a:t> </a:t>
            </a:r>
            <a:r>
              <a:rPr lang="en-GB" sz="2800" b="1" i="1" dirty="0" err="1">
                <a:solidFill>
                  <a:schemeClr val="tx1"/>
                </a:solidFill>
              </a:rPr>
              <a:t>Bạch</a:t>
            </a:r>
            <a:r>
              <a:rPr lang="en-GB" sz="2800" b="1" i="1" dirty="0">
                <a:solidFill>
                  <a:schemeClr val="tx1"/>
                </a:solidFill>
              </a:rPr>
              <a:t> Mai</a:t>
            </a:r>
          </a:p>
          <a:p>
            <a:pPr>
              <a:lnSpc>
                <a:spcPct val="120000"/>
              </a:lnSpc>
              <a:spcBef>
                <a:spcPts val="0"/>
              </a:spcBef>
              <a:defRPr/>
            </a:pPr>
            <a:r>
              <a:rPr lang="en-GB" sz="2800" b="1" dirty="0" err="1">
                <a:solidFill>
                  <a:schemeClr val="tx1"/>
                </a:solidFill>
              </a:rPr>
              <a:t>Hà</a:t>
            </a:r>
            <a:r>
              <a:rPr lang="en-GB" sz="2800" b="1" dirty="0">
                <a:solidFill>
                  <a:schemeClr val="tx1"/>
                </a:solidFill>
              </a:rPr>
              <a:t> </a:t>
            </a:r>
            <a:r>
              <a:rPr lang="en-GB" sz="2800" b="1" dirty="0" err="1">
                <a:solidFill>
                  <a:schemeClr val="tx1"/>
                </a:solidFill>
              </a:rPr>
              <a:t>Nội</a:t>
            </a:r>
            <a:r>
              <a:rPr lang="en-GB" sz="2800" b="1" dirty="0">
                <a:solidFill>
                  <a:schemeClr val="tx1"/>
                </a:solidFill>
              </a:rPr>
              <a:t>, 02/06/2021</a:t>
            </a:r>
          </a:p>
        </p:txBody>
      </p:sp>
      <p:sp>
        <p:nvSpPr>
          <p:cNvPr id="4" name="Title 1"/>
          <p:cNvSpPr txBox="1">
            <a:spLocks/>
          </p:cNvSpPr>
          <p:nvPr/>
        </p:nvSpPr>
        <p:spPr>
          <a:xfrm>
            <a:off x="840690" y="813391"/>
            <a:ext cx="7605398" cy="2045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cap="none" baseline="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en-US" altLang="en-US" sz="3600" dirty="0">
                <a:solidFill>
                  <a:srgbClr val="BC0000"/>
                </a:solidFill>
              </a:rPr>
              <a:t>CHĂM SÓC VÀ ĐIỀU TRỊ </a:t>
            </a:r>
          </a:p>
          <a:p>
            <a:pPr>
              <a:lnSpc>
                <a:spcPct val="120000"/>
              </a:lnSpc>
            </a:pPr>
            <a:r>
              <a:rPr lang="en-US" altLang="en-US" sz="3600" dirty="0">
                <a:solidFill>
                  <a:srgbClr val="BC0000"/>
                </a:solidFill>
              </a:rPr>
              <a:t>BỆNH NHÂN NHIỄM COVID-19</a:t>
            </a:r>
            <a:endParaRPr lang="en-ZA" altLang="en-US" sz="3200" dirty="0">
              <a:solidFill>
                <a:srgbClr val="BC0000"/>
              </a:solidFill>
            </a:endParaRPr>
          </a:p>
        </p:txBody>
      </p:sp>
      <p:pic>
        <p:nvPicPr>
          <p:cNvPr id="5" name="Picture 4"/>
          <p:cNvPicPr>
            <a:picLocks noChangeAspect="1"/>
          </p:cNvPicPr>
          <p:nvPr/>
        </p:nvPicPr>
        <p:blipFill>
          <a:blip r:embed="rId2"/>
          <a:stretch>
            <a:fillRect/>
          </a:stretch>
        </p:blipFill>
        <p:spPr>
          <a:xfrm>
            <a:off x="171491" y="129346"/>
            <a:ext cx="1338398" cy="1338398"/>
          </a:xfrm>
          <a:prstGeom prst="rect">
            <a:avLst/>
          </a:prstGeom>
        </p:spPr>
      </p:pic>
    </p:spTree>
    <p:extLst>
      <p:ext uri="{BB962C8B-B14F-4D97-AF65-F5344CB8AC3E}">
        <p14:creationId xmlns:p14="http://schemas.microsoft.com/office/powerpoint/2010/main" val="236156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B51-5668-4A3C-AD38-A8A2103E49A3}"/>
              </a:ext>
            </a:extLst>
          </p:cNvPr>
          <p:cNvSpPr>
            <a:spLocks noGrp="1"/>
          </p:cNvSpPr>
          <p:nvPr>
            <p:ph type="title"/>
          </p:nvPr>
        </p:nvSpPr>
        <p:spPr>
          <a:xfrm>
            <a:off x="303213" y="430619"/>
            <a:ext cx="8718550" cy="704444"/>
          </a:xfrm>
        </p:spPr>
        <p:txBody>
          <a:bodyPr/>
          <a:lstStyle/>
          <a:p>
            <a:pPr algn="ctr"/>
            <a:r>
              <a:rPr lang="en-US" sz="2400" b="1" dirty="0">
                <a:solidFill>
                  <a:srgbClr val="C00000"/>
                </a:solidFill>
                <a:latin typeface="Arial" panose="020B0604020202020204" pitchFamily="34" charset="0"/>
              </a:rPr>
              <a:t>A</a:t>
            </a:r>
            <a:r>
              <a:rPr lang="en-US" sz="2400" b="1" i="0" u="none" strike="noStrike" dirty="0">
                <a:solidFill>
                  <a:srgbClr val="C00000"/>
                </a:solidFill>
                <a:effectLst/>
                <a:latin typeface="Arial" panose="020B0604020202020204" pitchFamily="34" charset="0"/>
              </a:rPr>
              <a:t>- </a:t>
            </a:r>
            <a:r>
              <a:rPr lang="vi-VN" sz="2400" b="1" i="0" u="none" strike="noStrike" dirty="0">
                <a:solidFill>
                  <a:srgbClr val="C00000"/>
                </a:solidFill>
                <a:effectLst/>
                <a:latin typeface="Arial" panose="020B0604020202020204" pitchFamily="34" charset="0"/>
              </a:rPr>
              <a:t>PHÂN LOẠI MỨC ĐỘ LÂM SÀNG</a:t>
            </a:r>
            <a:r>
              <a:rPr lang="en-US" sz="2400" b="1" i="0" u="none" strike="noStrike" dirty="0">
                <a:solidFill>
                  <a:srgbClr val="C00000"/>
                </a:solidFill>
                <a:effectLst/>
                <a:latin typeface="Arial" panose="020B0604020202020204" pitchFamily="34" charset="0"/>
              </a:rPr>
              <a:t> BỆNH NHÂN COVID-19</a:t>
            </a:r>
            <a:br>
              <a:rPr lang="vi-VN" sz="2400" b="0" i="0" dirty="0">
                <a:solidFill>
                  <a:srgbClr val="C00000"/>
                </a:solidFill>
                <a:effectLst/>
                <a:latin typeface="Arial" panose="020B0604020202020204" pitchFamily="34"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337B4713-C3F7-4F29-81D2-4654B101DCCB}"/>
              </a:ext>
            </a:extLst>
          </p:cNvPr>
          <p:cNvSpPr>
            <a:spLocks noGrp="1"/>
          </p:cNvSpPr>
          <p:nvPr>
            <p:ph idx="1"/>
          </p:nvPr>
        </p:nvSpPr>
        <p:spPr>
          <a:xfrm>
            <a:off x="489282" y="1228059"/>
            <a:ext cx="8426118" cy="4811233"/>
          </a:xfrm>
        </p:spPr>
        <p:txBody>
          <a:bodyPr/>
          <a:lstStyle/>
          <a:p>
            <a:pPr marL="0" indent="0" algn="l">
              <a:spcBef>
                <a:spcPts val="600"/>
              </a:spcBef>
              <a:spcAft>
                <a:spcPts val="600"/>
              </a:spcAft>
              <a:buNone/>
            </a:pPr>
            <a:r>
              <a:rPr lang="vi-VN" b="1" i="0" u="none" strike="noStrike" dirty="0">
                <a:solidFill>
                  <a:srgbClr val="C00000"/>
                </a:solidFill>
                <a:effectLst/>
                <a:latin typeface="Arial" panose="020B0604020202020204" pitchFamily="34" charset="0"/>
              </a:rPr>
              <a:t>5. Mức độ nguy kịch</a:t>
            </a:r>
            <a:endParaRPr lang="vi-VN" b="0" i="0" dirty="0">
              <a:solidFill>
                <a:srgbClr val="C00000"/>
              </a:solidFill>
              <a:effectLst/>
              <a:latin typeface="Arial" panose="020B0604020202020204" pitchFamily="34" charset="0"/>
            </a:endParaRPr>
          </a:p>
          <a:p>
            <a:pPr marL="0" indent="0" algn="l">
              <a:spcBef>
                <a:spcPts val="600"/>
              </a:spcBef>
              <a:spcAft>
                <a:spcPts val="600"/>
              </a:spcAft>
              <a:buNone/>
            </a:pPr>
            <a:r>
              <a:rPr lang="vi-VN" b="1" i="1" dirty="0">
                <a:solidFill>
                  <a:srgbClr val="000000"/>
                </a:solidFill>
                <a:effectLst/>
                <a:latin typeface="Arial" panose="020B0604020202020204" pitchFamily="34" charset="0"/>
              </a:rPr>
              <a:t>5.1. Hội chứng suy hô hấp cấp tiến triển (ARDS)</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1" i="1" dirty="0">
                <a:solidFill>
                  <a:srgbClr val="000000"/>
                </a:solidFill>
                <a:effectLst/>
                <a:latin typeface="Arial" panose="020B0604020202020204" pitchFamily="34" charset="0"/>
              </a:rPr>
              <a:t>5.2. Nhiễm trùng huyết (sepsis)</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1" i="1" dirty="0">
                <a:solidFill>
                  <a:srgbClr val="000000"/>
                </a:solidFill>
                <a:effectLst/>
                <a:latin typeface="Arial" panose="020B0604020202020204" pitchFamily="34" charset="0"/>
              </a:rPr>
              <a:t>5.3. Sốc nhiễm trùng</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1" i="1" dirty="0">
                <a:solidFill>
                  <a:srgbClr val="000000"/>
                </a:solidFill>
                <a:effectLst/>
                <a:latin typeface="Arial" panose="020B0604020202020204" pitchFamily="34" charset="0"/>
              </a:rPr>
              <a:t>5.4. Các biến chứng nặng- nguy kịch khác:</a:t>
            </a:r>
            <a:r>
              <a:rPr lang="vi-VN" b="0" i="0" dirty="0">
                <a:solidFill>
                  <a:srgbClr val="000000"/>
                </a:solidFill>
                <a:effectLst/>
                <a:latin typeface="Arial" panose="020B0604020202020204" pitchFamily="34" charset="0"/>
              </a:rPr>
              <a:t> nhồi máu phổi, đột quỵ, sảng.</a:t>
            </a:r>
            <a:endParaRPr lang="en-US" b="0" i="0" dirty="0">
              <a:solidFill>
                <a:srgbClr val="000000"/>
              </a:solidFill>
              <a:effectLst/>
              <a:latin typeface="Arial" panose="020B0604020202020204" pitchFamily="34" charset="0"/>
            </a:endParaRPr>
          </a:p>
          <a:p>
            <a:pPr marL="0" indent="0" algn="l">
              <a:spcBef>
                <a:spcPts val="600"/>
              </a:spcBef>
              <a:spcAft>
                <a:spcPts val="600"/>
              </a:spcAft>
              <a:buNone/>
            </a:pPr>
            <a:endParaRPr lang="vi-VN"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0875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58AC-4887-40BC-B4EC-175B5EFD2D33}"/>
              </a:ext>
            </a:extLst>
          </p:cNvPr>
          <p:cNvSpPr>
            <a:spLocks noGrp="1"/>
          </p:cNvSpPr>
          <p:nvPr>
            <p:ph type="title"/>
          </p:nvPr>
        </p:nvSpPr>
        <p:spPr>
          <a:xfrm>
            <a:off x="303213" y="356191"/>
            <a:ext cx="8718550" cy="778872"/>
          </a:xfrm>
        </p:spPr>
        <p:txBody>
          <a:bodyPr/>
          <a:lstStyle/>
          <a:p>
            <a:r>
              <a:rPr lang="en-US" b="1" i="1" dirty="0">
                <a:solidFill>
                  <a:srgbClr val="C00000"/>
                </a:solidFill>
                <a:latin typeface="Arial" panose="020B0604020202020204" pitchFamily="34" charset="0"/>
              </a:rPr>
              <a:t>5.1-</a:t>
            </a:r>
            <a:r>
              <a:rPr lang="vi-VN" b="1" i="1" dirty="0">
                <a:solidFill>
                  <a:srgbClr val="C00000"/>
                </a:solidFill>
                <a:effectLst/>
                <a:latin typeface="Arial" panose="020B0604020202020204" pitchFamily="34" charset="0"/>
              </a:rPr>
              <a:t> Hội chứng suy hô hấp cấp tiến triển (ARDS)</a:t>
            </a:r>
            <a:br>
              <a:rPr lang="vi-VN" b="0" i="0" dirty="0">
                <a:solidFill>
                  <a:srgbClr val="C00000"/>
                </a:solidFill>
                <a:effectLst/>
                <a:latin typeface="Arial" panose="020B0604020202020204" pitchFamily="34" charset="0"/>
              </a:rPr>
            </a:br>
            <a:endParaRPr lang="en-US" dirty="0">
              <a:solidFill>
                <a:srgbClr val="C00000"/>
              </a:solidFill>
            </a:endParaRPr>
          </a:p>
        </p:txBody>
      </p:sp>
      <p:sp>
        <p:nvSpPr>
          <p:cNvPr id="3" name="Content Placeholder 2">
            <a:extLst>
              <a:ext uri="{FF2B5EF4-FFF2-40B4-BE49-F238E27FC236}">
                <a16:creationId xmlns:a16="http://schemas.microsoft.com/office/drawing/2014/main" id="{41EF5EF0-E3FF-4600-95C3-0A17178C7ACB}"/>
              </a:ext>
            </a:extLst>
          </p:cNvPr>
          <p:cNvSpPr>
            <a:spLocks noGrp="1"/>
          </p:cNvSpPr>
          <p:nvPr>
            <p:ph idx="1"/>
          </p:nvPr>
        </p:nvSpPr>
        <p:spPr>
          <a:xfrm>
            <a:off x="196888" y="959626"/>
            <a:ext cx="8537574" cy="5691039"/>
          </a:xfrm>
        </p:spPr>
        <p:txBody>
          <a:bodyPr/>
          <a:lstStyle/>
          <a:p>
            <a:pPr marL="0" indent="0" algn="just">
              <a:spcBef>
                <a:spcPts val="600"/>
              </a:spcBef>
              <a:spcAft>
                <a:spcPts val="600"/>
              </a:spcAft>
              <a:buNone/>
            </a:pPr>
            <a:r>
              <a:rPr lang="vi-VN" b="1" i="1" dirty="0">
                <a:solidFill>
                  <a:srgbClr val="C00000"/>
                </a:solidFill>
                <a:effectLst/>
                <a:latin typeface="Arial" panose="020B0604020202020204" pitchFamily="34" charset="0"/>
              </a:rPr>
              <a:t>- Khởi phát:</a:t>
            </a:r>
            <a:r>
              <a:rPr lang="vi-VN" b="1" i="0" dirty="0">
                <a:solidFill>
                  <a:srgbClr val="C00000"/>
                </a:solidFill>
                <a:effectLst/>
                <a:latin typeface="Arial" panose="020B0604020202020204" pitchFamily="34" charset="0"/>
              </a:rPr>
              <a:t> </a:t>
            </a:r>
            <a:r>
              <a:rPr lang="vi-VN" b="0" i="0" dirty="0">
                <a:solidFill>
                  <a:srgbClr val="000000"/>
                </a:solidFill>
                <a:effectLst/>
                <a:latin typeface="Arial" panose="020B0604020202020204" pitchFamily="34" charset="0"/>
              </a:rPr>
              <a:t>các triệu chứng hô hấp mới hoặc xấu đi trong vòng một tuần kể từ khi có các triệu chứng lâm sàng.</a:t>
            </a:r>
          </a:p>
          <a:p>
            <a:pPr marL="0" indent="0" algn="just">
              <a:spcBef>
                <a:spcPts val="600"/>
              </a:spcBef>
              <a:spcAft>
                <a:spcPts val="600"/>
              </a:spcAft>
              <a:buNone/>
            </a:pPr>
            <a:r>
              <a:rPr lang="vi-VN" b="1" i="1" dirty="0">
                <a:solidFill>
                  <a:srgbClr val="C00000"/>
                </a:solidFill>
                <a:effectLst/>
                <a:latin typeface="Arial" panose="020B0604020202020204" pitchFamily="34" charset="0"/>
              </a:rPr>
              <a:t>- X-quang, CT scan hoặc siêu âm phổi:</a:t>
            </a:r>
            <a:r>
              <a:rPr lang="vi-VN" b="0" i="0" dirty="0">
                <a:solidFill>
                  <a:srgbClr val="000000"/>
                </a:solidFill>
                <a:effectLst/>
                <a:latin typeface="Arial" panose="020B0604020202020204" pitchFamily="34" charset="0"/>
              </a:rPr>
              <a:t> hình ảnh mờ hai phế trường mà không phải do tràn dịch màng phổi, xẹp thùy phổi hoặc các nốt ở phổi.</a:t>
            </a:r>
          </a:p>
          <a:p>
            <a:pPr marL="0" indent="0" algn="just">
              <a:spcBef>
                <a:spcPts val="600"/>
              </a:spcBef>
              <a:spcAft>
                <a:spcPts val="600"/>
              </a:spcAft>
              <a:buNone/>
            </a:pPr>
            <a:r>
              <a:rPr lang="vi-VN" b="1" i="1" dirty="0">
                <a:solidFill>
                  <a:srgbClr val="C00000"/>
                </a:solidFill>
                <a:effectLst/>
                <a:latin typeface="Arial" panose="020B0604020202020204" pitchFamily="34" charset="0"/>
              </a:rPr>
              <a:t>- Nguồn gốc của phù phổi</a:t>
            </a:r>
            <a:r>
              <a:rPr lang="vi-VN" b="0" i="0" dirty="0">
                <a:solidFill>
                  <a:srgbClr val="000000"/>
                </a:solidFill>
                <a:effectLst/>
                <a:latin typeface="Arial" panose="020B0604020202020204" pitchFamily="34" charset="0"/>
              </a:rPr>
              <a:t> không phải do suy tim hoặc quá tải dịch. Cần đánh giá khách quan (siêu âm tim) để loại trừ phù phổi do áp lực thủy tĩnh nếu không thấy các yếu tố nguy cơ.</a:t>
            </a:r>
          </a:p>
          <a:p>
            <a:pPr marL="0" indent="0" algn="just">
              <a:spcBef>
                <a:spcPts val="600"/>
              </a:spcBef>
              <a:spcAft>
                <a:spcPts val="600"/>
              </a:spcAft>
              <a:buNone/>
            </a:pPr>
            <a:r>
              <a:rPr lang="vi-VN" b="1" i="1" dirty="0">
                <a:solidFill>
                  <a:srgbClr val="C00000"/>
                </a:solidFill>
                <a:effectLst/>
                <a:latin typeface="Arial" panose="020B0604020202020204" pitchFamily="34" charset="0"/>
              </a:rPr>
              <a:t>- Thiếu ô xy máu:</a:t>
            </a:r>
            <a:r>
              <a:rPr lang="vi-VN" b="0" i="0" dirty="0">
                <a:solidFill>
                  <a:srgbClr val="000000"/>
                </a:solidFill>
                <a:effectLst/>
                <a:latin typeface="Arial" panose="020B0604020202020204" pitchFamily="34" charset="0"/>
              </a:rPr>
              <a:t> ở người lớn, phân loại dựa vào chỉ số PaO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/FiO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(P/F) và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/FiO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(S/F) khi không có </a:t>
            </a:r>
            <a:r>
              <a:rPr lang="en-US" b="0" i="0" dirty="0">
                <a:solidFill>
                  <a:srgbClr val="000000"/>
                </a:solidFill>
                <a:effectLst/>
                <a:latin typeface="Arial" panose="020B0604020202020204" pitchFamily="34" charset="0"/>
              </a:rPr>
              <a:t>k.</a:t>
            </a:r>
            <a:r>
              <a:rPr lang="vi-VN" b="0" i="0" dirty="0">
                <a:solidFill>
                  <a:srgbClr val="000000"/>
                </a:solidFill>
                <a:effectLst/>
                <a:latin typeface="Arial" panose="020B0604020202020204" pitchFamily="34" charset="0"/>
              </a:rPr>
              <a:t>quả PaO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a:t>
            </a:r>
          </a:p>
          <a:p>
            <a:pPr marL="0" indent="0" algn="just">
              <a:spcBef>
                <a:spcPts val="600"/>
              </a:spcBef>
              <a:spcAft>
                <a:spcPts val="600"/>
              </a:spcAft>
              <a:buNone/>
            </a:pPr>
            <a:r>
              <a:rPr lang="vi-VN" sz="1800" b="0" i="0" dirty="0">
                <a:solidFill>
                  <a:srgbClr val="000000"/>
                </a:solidFill>
                <a:effectLst/>
                <a:latin typeface="Arial" panose="020B0604020202020204" pitchFamily="34" charset="0"/>
              </a:rPr>
              <a:t>+ ARDS nhẹ: 200 mmHg &lt; P/F ≤ 300 mmHg với PEEP hoặc CPAP ≥ 5 cm H</a:t>
            </a:r>
            <a:r>
              <a:rPr lang="vi-VN" sz="1800" b="0" i="0" baseline="-25000" dirty="0">
                <a:solidFill>
                  <a:srgbClr val="000000"/>
                </a:solidFill>
                <a:effectLst/>
                <a:latin typeface="Arial" panose="020B0604020202020204" pitchFamily="34" charset="0"/>
              </a:rPr>
              <a:t>2</a:t>
            </a:r>
            <a:r>
              <a:rPr lang="vi-VN" sz="1800" b="0" i="0" dirty="0">
                <a:solidFill>
                  <a:srgbClr val="000000"/>
                </a:solidFill>
                <a:effectLst/>
                <a:latin typeface="Arial" panose="020B0604020202020204" pitchFamily="34" charset="0"/>
              </a:rPr>
              <a:t>O.</a:t>
            </a:r>
          </a:p>
          <a:p>
            <a:pPr marL="0" indent="0" algn="just">
              <a:spcBef>
                <a:spcPts val="600"/>
              </a:spcBef>
              <a:spcAft>
                <a:spcPts val="600"/>
              </a:spcAft>
              <a:buNone/>
            </a:pPr>
            <a:r>
              <a:rPr lang="vi-VN" sz="1800" b="0" i="0" dirty="0">
                <a:solidFill>
                  <a:srgbClr val="000000"/>
                </a:solidFill>
                <a:effectLst/>
                <a:latin typeface="Arial" panose="020B0604020202020204" pitchFamily="34" charset="0"/>
              </a:rPr>
              <a:t>+ ARDS vừa: 100 mmHg &lt; P/F ≤ 200 mmHg với PEEP ≥ 5 cmH</a:t>
            </a:r>
            <a:r>
              <a:rPr lang="vi-VN" sz="1800" b="0" i="0" baseline="-25000" dirty="0">
                <a:solidFill>
                  <a:srgbClr val="000000"/>
                </a:solidFill>
                <a:effectLst/>
                <a:latin typeface="Arial" panose="020B0604020202020204" pitchFamily="34" charset="0"/>
              </a:rPr>
              <a:t>2</a:t>
            </a:r>
            <a:r>
              <a:rPr lang="vi-VN" sz="1800" b="0" i="0" dirty="0">
                <a:solidFill>
                  <a:srgbClr val="000000"/>
                </a:solidFill>
                <a:effectLst/>
                <a:latin typeface="Arial" panose="020B0604020202020204" pitchFamily="34" charset="0"/>
              </a:rPr>
              <a:t>O).</a:t>
            </a:r>
          </a:p>
          <a:p>
            <a:pPr marL="0" indent="0" algn="just">
              <a:spcBef>
                <a:spcPts val="600"/>
              </a:spcBef>
              <a:spcAft>
                <a:spcPts val="600"/>
              </a:spcAft>
              <a:buNone/>
            </a:pPr>
            <a:r>
              <a:rPr lang="vi-VN" sz="1800" b="0" i="0" dirty="0">
                <a:solidFill>
                  <a:srgbClr val="000000"/>
                </a:solidFill>
                <a:effectLst/>
                <a:latin typeface="Arial" panose="020B0604020202020204" pitchFamily="34" charset="0"/>
              </a:rPr>
              <a:t>+ ARDS nặng: P/F ≤ 100 mmHg với PEEP ≥ 5 cmH</a:t>
            </a:r>
            <a:r>
              <a:rPr lang="vi-VN" sz="1800" b="0" i="0" baseline="-25000" dirty="0">
                <a:solidFill>
                  <a:srgbClr val="000000"/>
                </a:solidFill>
                <a:effectLst/>
                <a:latin typeface="Arial" panose="020B0604020202020204" pitchFamily="34" charset="0"/>
              </a:rPr>
              <a:t>2</a:t>
            </a:r>
            <a:r>
              <a:rPr lang="vi-VN" sz="1800" b="0" i="0" dirty="0">
                <a:solidFill>
                  <a:srgbClr val="000000"/>
                </a:solidFill>
                <a:effectLst/>
                <a:latin typeface="Arial" panose="020B0604020202020204" pitchFamily="34" charset="0"/>
              </a:rPr>
              <a:t>O</a:t>
            </a:r>
          </a:p>
          <a:p>
            <a:pPr marL="0" indent="0" algn="just">
              <a:spcBef>
                <a:spcPts val="600"/>
              </a:spcBef>
              <a:spcAft>
                <a:spcPts val="600"/>
              </a:spcAft>
              <a:buNone/>
            </a:pPr>
            <a:r>
              <a:rPr lang="vi-VN" sz="1800" b="0" i="0" dirty="0">
                <a:solidFill>
                  <a:srgbClr val="000000"/>
                </a:solidFill>
                <a:effectLst/>
                <a:latin typeface="Arial" panose="020B0604020202020204" pitchFamily="34" charset="0"/>
              </a:rPr>
              <a:t>+ Khi không có PaO</a:t>
            </a:r>
            <a:r>
              <a:rPr lang="vi-VN" sz="1800" b="0" i="0" baseline="-25000" dirty="0">
                <a:solidFill>
                  <a:srgbClr val="000000"/>
                </a:solidFill>
                <a:effectLst/>
                <a:latin typeface="Arial" panose="020B0604020202020204" pitchFamily="34" charset="0"/>
              </a:rPr>
              <a:t>2</a:t>
            </a:r>
            <a:r>
              <a:rPr lang="vi-VN" sz="1800" b="0" i="0" dirty="0">
                <a:solidFill>
                  <a:srgbClr val="000000"/>
                </a:solidFill>
                <a:effectLst/>
                <a:latin typeface="Arial" panose="020B0604020202020204" pitchFamily="34" charset="0"/>
              </a:rPr>
              <a:t>: S/F ≤ 315 gợi ý ARDS (kể cả </a:t>
            </a:r>
            <a:r>
              <a:rPr lang="en-US" sz="1800" b="0" i="0" dirty="0">
                <a:solidFill>
                  <a:srgbClr val="000000"/>
                </a:solidFill>
                <a:effectLst/>
                <a:latin typeface="Arial" panose="020B0604020202020204" pitchFamily="34" charset="0"/>
              </a:rPr>
              <a:t>BN</a:t>
            </a:r>
            <a:r>
              <a:rPr lang="vi-VN" sz="1800" b="0" i="0" dirty="0">
                <a:solidFill>
                  <a:srgbClr val="000000"/>
                </a:solidFill>
                <a:effectLst/>
                <a:latin typeface="Arial" panose="020B0604020202020204" pitchFamily="34" charset="0"/>
              </a:rPr>
              <a:t> không thở máy)</a:t>
            </a:r>
            <a:r>
              <a:rPr lang="en-US" sz="1800"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30571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3D30-3B54-47AA-B8E4-6DE0F5FC1DCC}"/>
              </a:ext>
            </a:extLst>
          </p:cNvPr>
          <p:cNvSpPr>
            <a:spLocks noGrp="1"/>
          </p:cNvSpPr>
          <p:nvPr>
            <p:ph type="title"/>
          </p:nvPr>
        </p:nvSpPr>
        <p:spPr>
          <a:xfrm>
            <a:off x="303213" y="473149"/>
            <a:ext cx="8718550" cy="661914"/>
          </a:xfrm>
        </p:spPr>
        <p:txBody>
          <a:bodyPr/>
          <a:lstStyle/>
          <a:p>
            <a:r>
              <a:rPr lang="en-US" b="1" i="1" dirty="0">
                <a:solidFill>
                  <a:srgbClr val="C00000"/>
                </a:solidFill>
                <a:effectLst/>
                <a:latin typeface="Arial" panose="020B0604020202020204" pitchFamily="34" charset="0"/>
              </a:rPr>
              <a:t>5.</a:t>
            </a:r>
            <a:r>
              <a:rPr lang="vi-VN" b="1" i="1" dirty="0">
                <a:solidFill>
                  <a:srgbClr val="C00000"/>
                </a:solidFill>
                <a:effectLst/>
                <a:latin typeface="Arial" panose="020B0604020202020204" pitchFamily="34" charset="0"/>
              </a:rPr>
              <a:t>2. Nhiễm trùng huyết (sepsis)</a:t>
            </a:r>
            <a:br>
              <a:rPr lang="vi-VN" b="0" i="0" dirty="0">
                <a:solidFill>
                  <a:srgbClr val="C00000"/>
                </a:solidFill>
                <a:effectLst/>
                <a:latin typeface="Arial" panose="020B0604020202020204" pitchFamily="34" charset="0"/>
              </a:rPr>
            </a:br>
            <a:endParaRPr lang="en-US" dirty="0">
              <a:solidFill>
                <a:srgbClr val="C00000"/>
              </a:solidFill>
            </a:endParaRPr>
          </a:p>
        </p:txBody>
      </p:sp>
      <p:sp>
        <p:nvSpPr>
          <p:cNvPr id="3" name="Content Placeholder 2">
            <a:extLst>
              <a:ext uri="{FF2B5EF4-FFF2-40B4-BE49-F238E27FC236}">
                <a16:creationId xmlns:a16="http://schemas.microsoft.com/office/drawing/2014/main" id="{5494B0B6-3D00-4F5A-880B-72D1B1B7B1CE}"/>
              </a:ext>
            </a:extLst>
          </p:cNvPr>
          <p:cNvSpPr>
            <a:spLocks noGrp="1"/>
          </p:cNvSpPr>
          <p:nvPr>
            <p:ph idx="1"/>
          </p:nvPr>
        </p:nvSpPr>
        <p:spPr>
          <a:xfrm>
            <a:off x="281855" y="1150126"/>
            <a:ext cx="8580289" cy="5234725"/>
          </a:xfrm>
        </p:spPr>
        <p:txBody>
          <a:bodyPr/>
          <a:lstStyle/>
          <a:p>
            <a:pPr algn="just">
              <a:spcBef>
                <a:spcPts val="600"/>
              </a:spcBef>
              <a:spcAft>
                <a:spcPts val="600"/>
              </a:spcAft>
            </a:pPr>
            <a:r>
              <a:rPr lang="vi-VN" b="0" i="1" dirty="0">
                <a:solidFill>
                  <a:srgbClr val="000000"/>
                </a:solidFill>
                <a:effectLst/>
                <a:latin typeface="Arial" panose="020B0604020202020204" pitchFamily="34" charset="0"/>
              </a:rPr>
              <a:t>Người lớn:</a:t>
            </a:r>
            <a:r>
              <a:rPr lang="vi-VN" b="0" i="0" dirty="0">
                <a:solidFill>
                  <a:srgbClr val="000000"/>
                </a:solidFill>
                <a:effectLst/>
                <a:latin typeface="Arial" panose="020B0604020202020204" pitchFamily="34" charset="0"/>
              </a:rPr>
              <a:t> có dấu hiệu rối loạn chức năng các cơ quan:</a:t>
            </a:r>
          </a:p>
          <a:p>
            <a:pPr marL="0" indent="0" algn="just">
              <a:spcBef>
                <a:spcPts val="600"/>
              </a:spcBef>
              <a:spcAft>
                <a:spcPts val="600"/>
              </a:spcAft>
              <a:buNone/>
            </a:pPr>
            <a:r>
              <a:rPr lang="vi-VN" b="0" i="0" dirty="0">
                <a:solidFill>
                  <a:srgbClr val="000000"/>
                </a:solidFill>
                <a:effectLst/>
                <a:latin typeface="Arial" panose="020B0604020202020204" pitchFamily="34" charset="0"/>
              </a:rPr>
              <a:t>+ Thay đổi ý thức: ngủ gà, lơ mơ, hôn mê</a:t>
            </a:r>
          </a:p>
          <a:p>
            <a:pPr marL="0" indent="0" algn="just">
              <a:spcBef>
                <a:spcPts val="600"/>
              </a:spcBef>
              <a:spcAft>
                <a:spcPts val="600"/>
              </a:spcAft>
              <a:buNone/>
            </a:pPr>
            <a:r>
              <a:rPr lang="vi-VN" b="0" i="0" dirty="0">
                <a:solidFill>
                  <a:srgbClr val="000000"/>
                </a:solidFill>
                <a:effectLst/>
                <a:latin typeface="Arial" panose="020B0604020202020204" pitchFamily="34" charset="0"/>
              </a:rPr>
              <a:t>+ Khó thở hoặc thở nhanh, độ bão hòa ô xy thấp</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r>
              <a:rPr lang="vi-VN" b="0" i="0" dirty="0">
                <a:solidFill>
                  <a:srgbClr val="000000"/>
                </a:solidFill>
                <a:effectLst/>
                <a:latin typeface="Arial" panose="020B0604020202020204" pitchFamily="34" charset="0"/>
              </a:rPr>
              <a:t>+ Nhịp tim nhanh, mạch bắt yếu, chi lạnh, hoặc hạ huyết áp, da nổi vân tím</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r>
              <a:rPr lang="vi-VN" b="0" i="0" dirty="0">
                <a:solidFill>
                  <a:srgbClr val="000000"/>
                </a:solidFill>
                <a:effectLst/>
                <a:latin typeface="Arial" panose="020B0604020202020204" pitchFamily="34" charset="0"/>
              </a:rPr>
              <a:t>+ Thiểu niệu hoặc vô niệu</a:t>
            </a:r>
          </a:p>
          <a:p>
            <a:pPr marL="0" indent="0" algn="just">
              <a:spcBef>
                <a:spcPts val="600"/>
              </a:spcBef>
              <a:spcAft>
                <a:spcPts val="600"/>
              </a:spcAft>
              <a:buNone/>
            </a:pPr>
            <a:r>
              <a:rPr lang="vi-VN" b="0" i="0" dirty="0">
                <a:solidFill>
                  <a:srgbClr val="000000"/>
                </a:solidFill>
                <a:effectLst/>
                <a:latin typeface="Arial" panose="020B0604020202020204" pitchFamily="34" charset="0"/>
              </a:rPr>
              <a:t>+ Xét nghiệm có rối loạn đông máu, giảm tiểu cầu, nhiễm toan, tăng lactate, tăng bilirubine...</a:t>
            </a:r>
          </a:p>
          <a:p>
            <a:pPr algn="just">
              <a:spcBef>
                <a:spcPts val="600"/>
              </a:spcBef>
              <a:spcAft>
                <a:spcPts val="600"/>
              </a:spcAft>
            </a:pPr>
            <a:r>
              <a:rPr lang="vi-VN" b="0" i="1" dirty="0">
                <a:solidFill>
                  <a:srgbClr val="000000"/>
                </a:solidFill>
                <a:effectLst/>
                <a:latin typeface="Arial" panose="020B0604020202020204" pitchFamily="34" charset="0"/>
              </a:rPr>
              <a:t>Trẻ em:</a:t>
            </a:r>
            <a:r>
              <a:rPr lang="vi-VN" b="0" i="0" dirty="0">
                <a:solidFill>
                  <a:srgbClr val="000000"/>
                </a:solidFill>
                <a:effectLst/>
                <a:latin typeface="Arial" panose="020B0604020202020204" pitchFamily="34" charset="0"/>
              </a:rPr>
              <a:t> khi nghi ngờ hoặc khẳng định do nhiễm trùng và có ít nhất 2 tiêu chuẩn của hội chứng đáp ứng viêm hệ thống (SIRS) và một trong số đó phải là thay đổi thân nhiệt hoặc số lượng bạch cầu bất thường.</a:t>
            </a:r>
          </a:p>
          <a:p>
            <a:pPr algn="just"/>
            <a:endParaRPr lang="en-US" dirty="0"/>
          </a:p>
        </p:txBody>
      </p:sp>
    </p:spTree>
    <p:extLst>
      <p:ext uri="{BB962C8B-B14F-4D97-AF65-F5344CB8AC3E}">
        <p14:creationId xmlns:p14="http://schemas.microsoft.com/office/powerpoint/2010/main" val="407847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14C9-1D0F-4B66-A0B0-DA4EDC4BF768}"/>
              </a:ext>
            </a:extLst>
          </p:cNvPr>
          <p:cNvSpPr>
            <a:spLocks noGrp="1"/>
          </p:cNvSpPr>
          <p:nvPr>
            <p:ph type="title"/>
          </p:nvPr>
        </p:nvSpPr>
        <p:spPr>
          <a:xfrm>
            <a:off x="303213" y="233915"/>
            <a:ext cx="8718550" cy="637955"/>
          </a:xfrm>
        </p:spPr>
        <p:txBody>
          <a:bodyPr/>
          <a:lstStyle/>
          <a:p>
            <a:r>
              <a:rPr lang="vi-VN" b="1" i="1" dirty="0">
                <a:solidFill>
                  <a:srgbClr val="C00000"/>
                </a:solidFill>
                <a:effectLst/>
                <a:latin typeface="Arial" panose="020B0604020202020204" pitchFamily="34" charset="0"/>
              </a:rPr>
              <a:t>5.3. Sốc nhiễm trùng</a:t>
            </a:r>
            <a:endParaRPr lang="en-US" dirty="0">
              <a:solidFill>
                <a:srgbClr val="C00000"/>
              </a:solidFill>
            </a:endParaRPr>
          </a:p>
        </p:txBody>
      </p:sp>
      <p:sp>
        <p:nvSpPr>
          <p:cNvPr id="3" name="Content Placeholder 2">
            <a:extLst>
              <a:ext uri="{FF2B5EF4-FFF2-40B4-BE49-F238E27FC236}">
                <a16:creationId xmlns:a16="http://schemas.microsoft.com/office/drawing/2014/main" id="{7F769373-48EB-4323-9590-CCCFD73B8B1C}"/>
              </a:ext>
            </a:extLst>
          </p:cNvPr>
          <p:cNvSpPr>
            <a:spLocks noGrp="1"/>
          </p:cNvSpPr>
          <p:nvPr>
            <p:ph idx="1"/>
          </p:nvPr>
        </p:nvSpPr>
        <p:spPr>
          <a:xfrm>
            <a:off x="250051" y="1068572"/>
            <a:ext cx="8484596" cy="4901609"/>
          </a:xfrm>
        </p:spPr>
        <p:txBody>
          <a:bodyPr/>
          <a:lstStyle/>
          <a:p>
            <a:pPr algn="just">
              <a:spcBef>
                <a:spcPts val="600"/>
              </a:spcBef>
              <a:spcAft>
                <a:spcPts val="600"/>
              </a:spcAft>
            </a:pPr>
            <a:r>
              <a:rPr lang="vi-VN" b="0" i="1" dirty="0">
                <a:solidFill>
                  <a:srgbClr val="000000"/>
                </a:solidFill>
                <a:effectLst/>
                <a:latin typeface="Arial" panose="020B0604020202020204" pitchFamily="34" charset="0"/>
              </a:rPr>
              <a:t>Người lớn:</a:t>
            </a:r>
            <a:r>
              <a:rPr lang="vi-VN" b="0" i="0" dirty="0">
                <a:solidFill>
                  <a:srgbClr val="000000"/>
                </a:solidFill>
                <a:effectLst/>
                <a:latin typeface="Arial" panose="020B0604020202020204" pitchFamily="34" charset="0"/>
              </a:rPr>
              <a:t> hạ </a:t>
            </a:r>
            <a:r>
              <a:rPr lang="en-US" b="0" i="0" dirty="0">
                <a:solidFill>
                  <a:srgbClr val="000000"/>
                </a:solidFill>
                <a:effectLst/>
                <a:latin typeface="Arial" panose="020B0604020202020204" pitchFamily="34" charset="0"/>
              </a:rPr>
              <a:t>HA</a:t>
            </a:r>
            <a:r>
              <a:rPr lang="vi-VN" b="0" i="0" dirty="0">
                <a:solidFill>
                  <a:srgbClr val="000000"/>
                </a:solidFill>
                <a:effectLst/>
                <a:latin typeface="Arial" panose="020B0604020202020204" pitchFamily="34" charset="0"/>
              </a:rPr>
              <a:t> kéo dài mặc dù đã hồi sức dịch, phải sử dụng thuốc vận mạch để duy trì </a:t>
            </a:r>
            <a:r>
              <a:rPr lang="en-US" b="0" i="0" dirty="0">
                <a:solidFill>
                  <a:srgbClr val="000000"/>
                </a:solidFill>
                <a:effectLst/>
                <a:latin typeface="Arial" panose="020B0604020202020204" pitchFamily="34" charset="0"/>
              </a:rPr>
              <a:t>HA ĐM TB</a:t>
            </a:r>
            <a:r>
              <a:rPr lang="vi-VN" b="0" i="0" dirty="0">
                <a:solidFill>
                  <a:srgbClr val="000000"/>
                </a:solidFill>
                <a:effectLst/>
                <a:latin typeface="Arial" panose="020B0604020202020204" pitchFamily="34" charset="0"/>
              </a:rPr>
              <a:t> bình (MAP) ≥ 65 mmHg và </a:t>
            </a: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actate huyết thanh &gt; 2 mmol/L.</a:t>
            </a:r>
          </a:p>
          <a:p>
            <a:pPr algn="just">
              <a:spcBef>
                <a:spcPts val="600"/>
              </a:spcBef>
              <a:spcAft>
                <a:spcPts val="600"/>
              </a:spcAft>
            </a:pPr>
            <a:r>
              <a:rPr lang="vi-VN" b="0" i="1" dirty="0">
                <a:solidFill>
                  <a:srgbClr val="000000"/>
                </a:solidFill>
                <a:effectLst/>
                <a:latin typeface="Arial" panose="020B0604020202020204" pitchFamily="34" charset="0"/>
              </a:rPr>
              <a:t>Trẻ em:</a:t>
            </a:r>
            <a:r>
              <a:rPr lang="vi-VN" b="0" i="0" dirty="0">
                <a:solidFill>
                  <a:srgbClr val="000000"/>
                </a:solidFill>
                <a:effectLst/>
                <a:latin typeface="Arial" panose="020B0604020202020204" pitchFamily="34" charset="0"/>
              </a:rPr>
              <a:t> sốc nhiễm trùng xác định khi có:</a:t>
            </a:r>
          </a:p>
          <a:p>
            <a:pPr marL="0" indent="0" algn="just">
              <a:spcBef>
                <a:spcPts val="600"/>
              </a:spcBef>
              <a:spcAft>
                <a:spcPts val="600"/>
              </a:spcAft>
              <a:buNone/>
            </a:pPr>
            <a:r>
              <a:rPr lang="vi-VN" b="0" i="0" dirty="0">
                <a:solidFill>
                  <a:srgbClr val="000000"/>
                </a:solidFill>
                <a:effectLst/>
                <a:latin typeface="Arial" panose="020B0604020202020204" pitchFamily="34" charset="0"/>
              </a:rPr>
              <a:t>+ Bất kỳ tình trạng hạ </a:t>
            </a:r>
            <a:r>
              <a:rPr lang="en-US" b="0" i="0" dirty="0">
                <a:solidFill>
                  <a:srgbClr val="000000"/>
                </a:solidFill>
                <a:effectLst/>
                <a:latin typeface="Arial" panose="020B0604020202020204" pitchFamily="34" charset="0"/>
              </a:rPr>
              <a:t>HA</a:t>
            </a:r>
            <a:r>
              <a:rPr lang="vi-VN" b="0" i="0" dirty="0">
                <a:solidFill>
                  <a:srgbClr val="000000"/>
                </a:solidFill>
                <a:effectLst/>
                <a:latin typeface="Arial" panose="020B0604020202020204" pitchFamily="34" charset="0"/>
              </a:rPr>
              <a:t> nào</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r>
              <a:rPr lang="vi-VN" b="0" i="0" dirty="0">
                <a:solidFill>
                  <a:srgbClr val="000000"/>
                </a:solidFill>
                <a:effectLst/>
                <a:latin typeface="Arial" panose="020B0604020202020204" pitchFamily="34" charset="0"/>
              </a:rPr>
              <a:t>+ Hoặc có bất kỳ 2-3 dấu hiệu sau: thay đổi ý thức, nhịp tim nhanh hoặc chậm (&lt; 90 nhịp/phút hoặc &gt; 160 nhịp/phút ở trẻ nhũ nhi, và &lt; 70 nhịp/phút hoặc &gt; 150 nhịp/phút ở trẻ nhỏ); thời gian làm đầy mao mạch kéo dài (&gt; 2 giây); hoặc giãn mạch ấm/mạch nẩy; thở nhanh, da nổi vân tím hoặc có chấm xuất huyết hoặc ban xuất huyết; tăng nồng độ lactate; thiểu niệu; tăng hoặc hạ thân nhiệt.</a:t>
            </a:r>
          </a:p>
          <a:p>
            <a:pPr algn="just"/>
            <a:endParaRPr lang="en-US" dirty="0"/>
          </a:p>
        </p:txBody>
      </p:sp>
    </p:spTree>
    <p:extLst>
      <p:ext uri="{BB962C8B-B14F-4D97-AF65-F5344CB8AC3E}">
        <p14:creationId xmlns:p14="http://schemas.microsoft.com/office/powerpoint/2010/main" val="147798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60A8-E49E-4FDD-A986-B8E57C478A5C}"/>
              </a:ext>
            </a:extLst>
          </p:cNvPr>
          <p:cNvSpPr>
            <a:spLocks noGrp="1"/>
          </p:cNvSpPr>
          <p:nvPr>
            <p:ph type="title"/>
          </p:nvPr>
        </p:nvSpPr>
        <p:spPr>
          <a:xfrm>
            <a:off x="303213" y="574158"/>
            <a:ext cx="8718550" cy="560905"/>
          </a:xfrm>
        </p:spPr>
        <p:txBody>
          <a:bodyPr/>
          <a:lstStyle/>
          <a:p>
            <a:r>
              <a:rPr lang="vi-VN" b="1" i="0" u="none" strike="noStrike" dirty="0">
                <a:solidFill>
                  <a:srgbClr val="C00000"/>
                </a:solidFill>
                <a:effectLst/>
                <a:latin typeface="Arial" panose="020B0604020202020204" pitchFamily="34" charset="0"/>
              </a:rPr>
              <a:t>6. Hội chứng viêm hệ thống liên quan Covid-19 ở trẻ em</a:t>
            </a:r>
            <a:r>
              <a:rPr lang="en-US" b="1" i="0" u="none" strike="noStrike" dirty="0">
                <a:solidFill>
                  <a:srgbClr val="C00000"/>
                </a:solidFill>
                <a:effectLst/>
                <a:latin typeface="Arial" panose="020B0604020202020204" pitchFamily="34" charset="0"/>
              </a:rPr>
              <a:t> (MIS-C)</a:t>
            </a:r>
            <a:endParaRPr lang="en-US" dirty="0"/>
          </a:p>
        </p:txBody>
      </p:sp>
      <p:sp>
        <p:nvSpPr>
          <p:cNvPr id="3" name="Content Placeholder 2">
            <a:extLst>
              <a:ext uri="{FF2B5EF4-FFF2-40B4-BE49-F238E27FC236}">
                <a16:creationId xmlns:a16="http://schemas.microsoft.com/office/drawing/2014/main" id="{05652FA0-0DFC-4E9E-ACAA-2F5DE3BC9A57}"/>
              </a:ext>
            </a:extLst>
          </p:cNvPr>
          <p:cNvSpPr>
            <a:spLocks noGrp="1"/>
          </p:cNvSpPr>
          <p:nvPr>
            <p:ph idx="1"/>
          </p:nvPr>
        </p:nvSpPr>
        <p:spPr>
          <a:xfrm>
            <a:off x="303213" y="1325563"/>
            <a:ext cx="8718550" cy="4405386"/>
          </a:xfrm>
        </p:spPr>
        <p:txBody>
          <a:bodyPr/>
          <a:lstStyle/>
          <a:p>
            <a:pPr marL="0" indent="0" algn="l">
              <a:spcBef>
                <a:spcPts val="600"/>
              </a:spcBef>
              <a:spcAft>
                <a:spcPts val="600"/>
              </a:spcAft>
              <a:buNone/>
            </a:pP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0" i="0" dirty="0">
                <a:solidFill>
                  <a:srgbClr val="000000"/>
                </a:solidFill>
                <a:effectLst/>
                <a:latin typeface="Arial" panose="020B0604020202020204" pitchFamily="34" charset="0"/>
              </a:rPr>
              <a:t>(Multisytem Inflammatory Syndrome in Children- MIS-C)</a:t>
            </a:r>
            <a:r>
              <a:rPr lang="en-US" dirty="0">
                <a:solidFill>
                  <a:srgbClr val="000000"/>
                </a:solidFill>
                <a:latin typeface="Arial" panose="020B0604020202020204" pitchFamily="34" charset="0"/>
              </a:rPr>
              <a:t>:</a:t>
            </a:r>
          </a:p>
          <a:p>
            <a:pPr>
              <a:spcBef>
                <a:spcPts val="600"/>
              </a:spcBef>
              <a:spcAft>
                <a:spcPts val="600"/>
              </a:spcAft>
            </a:pP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Sốt</a:t>
            </a:r>
            <a:endParaRPr lang="en-US" dirty="0">
              <a:solidFill>
                <a:srgbClr val="000000"/>
              </a:solidFill>
              <a:latin typeface="Arial" panose="020B0604020202020204" pitchFamily="34" charset="0"/>
            </a:endParaRPr>
          </a:p>
          <a:p>
            <a:pPr>
              <a:spcBef>
                <a:spcPts val="600"/>
              </a:spcBef>
              <a:spcAft>
                <a:spcPts val="600"/>
              </a:spcAft>
            </a:pPr>
            <a:r>
              <a:rPr lang="en-US" dirty="0" err="1">
                <a:solidFill>
                  <a:srgbClr val="000000"/>
                </a:solidFill>
                <a:latin typeface="Arial" panose="020B0604020202020204" pitchFamily="34" charset="0"/>
              </a:rPr>
              <a:t>Nhịp</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tim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nhanh</a:t>
            </a:r>
            <a:endParaRPr lang="en-US" dirty="0">
              <a:solidFill>
                <a:srgbClr val="000000"/>
              </a:solidFill>
              <a:latin typeface="Arial" panose="020B0604020202020204" pitchFamily="34" charset="0"/>
            </a:endParaRPr>
          </a:p>
          <a:p>
            <a:pPr>
              <a:spcBef>
                <a:spcPts val="600"/>
              </a:spcBef>
              <a:spcAft>
                <a:spcPts val="600"/>
              </a:spcAft>
            </a:pPr>
            <a:r>
              <a:rPr lang="en-US" dirty="0" err="1">
                <a:solidFill>
                  <a:srgbClr val="000000"/>
                </a:solidFill>
                <a:latin typeface="Arial" panose="020B0604020202020204" pitchFamily="34" charset="0"/>
              </a:rPr>
              <a:t>Khó</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thở</a:t>
            </a:r>
            <a:endParaRPr lang="en-US" dirty="0">
              <a:solidFill>
                <a:srgbClr val="000000"/>
              </a:solidFill>
              <a:latin typeface="Arial" panose="020B0604020202020204" pitchFamily="34" charset="0"/>
            </a:endParaRPr>
          </a:p>
          <a:p>
            <a:pPr>
              <a:spcBef>
                <a:spcPts val="600"/>
              </a:spcBef>
              <a:spcAft>
                <a:spcPts val="600"/>
              </a:spcAft>
            </a:pPr>
            <a:r>
              <a:rPr lang="en-US" dirty="0" err="1">
                <a:solidFill>
                  <a:srgbClr val="000000"/>
                </a:solidFill>
                <a:latin typeface="Arial" panose="020B0604020202020204" pitchFamily="34" charset="0"/>
              </a:rPr>
              <a:t>Đau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bụng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nôn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tiêu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chảy</a:t>
            </a:r>
            <a:endParaRPr lang="en-US" dirty="0">
              <a:solidFill>
                <a:srgbClr val="000000"/>
              </a:solidFill>
              <a:latin typeface="Arial" panose="020B0604020202020204" pitchFamily="34" charset="0"/>
            </a:endParaRPr>
          </a:p>
          <a:p>
            <a:pPr>
              <a:spcBef>
                <a:spcPts val="600"/>
              </a:spcBef>
              <a:spcAft>
                <a:spcPts val="600"/>
              </a:spcAft>
            </a:pPr>
            <a:r>
              <a:rPr lang="en-US" dirty="0" err="1">
                <a:solidFill>
                  <a:srgbClr val="000000"/>
                </a:solidFill>
                <a:latin typeface="Arial" panose="020B0604020202020204" pitchFamily="34" charset="0"/>
              </a:rPr>
              <a:t>Phát</a:t>
            </a:r>
            <a:r>
              <a:rPr lang="en-US" dirty="0">
                <a:solidFill>
                  <a:srgbClr val="000000"/>
                </a:solidFill>
                <a:latin typeface="Arial" panose="020B0604020202020204" pitchFamily="34" charset="0"/>
              </a:rPr>
              <a:t> ban</a:t>
            </a:r>
          </a:p>
          <a:p>
            <a:pPr>
              <a:spcBef>
                <a:spcPts val="600"/>
              </a:spcBef>
              <a:spcAft>
                <a:spcPts val="600"/>
              </a:spcAft>
            </a:pPr>
            <a:r>
              <a:rPr lang="en-US" dirty="0" err="1">
                <a:solidFill>
                  <a:srgbClr val="000000"/>
                </a:solidFill>
                <a:latin typeface="Arial" panose="020B0604020202020204" pitchFamily="34" charset="0"/>
              </a:rPr>
              <a:t>Sưng</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phù</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môi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lưỡi</a:t>
            </a:r>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18584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2195936"/>
            <a:ext cx="8718550" cy="650969"/>
          </a:xfrm>
        </p:spPr>
        <p:txBody>
          <a:bodyPr/>
          <a:lstStyle/>
          <a:p>
            <a:pPr algn="ctr"/>
            <a:r>
              <a:rPr lang="en-US" sz="3600" b="1" dirty="0">
                <a:solidFill>
                  <a:srgbClr val="C00000"/>
                </a:solidFill>
                <a:latin typeface="Arial" panose="020B0604020202020204" pitchFamily="34" charset="0"/>
              </a:rPr>
              <a:t>B</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Chăm</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sóc</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và</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điều</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trị</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bệnh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nhân</a:t>
            </a:r>
            <a:r>
              <a:rPr lang="en-US" sz="3600" b="1" dirty="0">
                <a:solidFill>
                  <a:srgbClr val="C00000"/>
                </a:solidFill>
                <a:latin typeface="Arial" panose="020B0604020202020204" pitchFamily="34" charset="0"/>
                <a:cs typeface="Arial" panose="020B0604020202020204" pitchFamily="34" charset="0"/>
              </a:rPr>
              <a:t> COVID-19</a:t>
            </a:r>
            <a:endParaRPr lang="en-US" sz="3600" b="1" dirty="0">
              <a:solidFill>
                <a:srgbClr val="C00000"/>
              </a:solidFill>
              <a:latin typeface="Arial" panose="020B0604020202020204" pitchFamily="34" charset="0"/>
            </a:endParaRPr>
          </a:p>
        </p:txBody>
      </p:sp>
      <p:pic>
        <p:nvPicPr>
          <p:cNvPr id="3" name="Picture 2">
            <a:extLst>
              <a:ext uri="{FF2B5EF4-FFF2-40B4-BE49-F238E27FC236}">
                <a16:creationId xmlns:a16="http://schemas.microsoft.com/office/drawing/2014/main" id="{657E4834-1A15-451B-9DF3-83748BA8340F}"/>
              </a:ext>
            </a:extLst>
          </p:cNvPr>
          <p:cNvPicPr>
            <a:picLocks noChangeAspect="1"/>
          </p:cNvPicPr>
          <p:nvPr/>
        </p:nvPicPr>
        <p:blipFill>
          <a:blip r:embed="rId2"/>
          <a:stretch>
            <a:fillRect/>
          </a:stretch>
        </p:blipFill>
        <p:spPr>
          <a:xfrm>
            <a:off x="0" y="4776640"/>
            <a:ext cx="3117223" cy="2074370"/>
          </a:xfrm>
          <a:prstGeom prst="rect">
            <a:avLst/>
          </a:prstGeom>
        </p:spPr>
      </p:pic>
      <p:pic>
        <p:nvPicPr>
          <p:cNvPr id="4" name="Picture 3">
            <a:extLst>
              <a:ext uri="{FF2B5EF4-FFF2-40B4-BE49-F238E27FC236}">
                <a16:creationId xmlns:a16="http://schemas.microsoft.com/office/drawing/2014/main" id="{4BDEE772-603F-4236-A407-AD87D2526C5C}"/>
              </a:ext>
            </a:extLst>
          </p:cNvPr>
          <p:cNvPicPr>
            <a:picLocks noChangeAspect="1"/>
          </p:cNvPicPr>
          <p:nvPr/>
        </p:nvPicPr>
        <p:blipFill>
          <a:blip r:embed="rId3"/>
          <a:stretch>
            <a:fillRect/>
          </a:stretch>
        </p:blipFill>
        <p:spPr>
          <a:xfrm>
            <a:off x="3125198" y="4769649"/>
            <a:ext cx="2901581" cy="2074369"/>
          </a:xfrm>
          <a:prstGeom prst="rect">
            <a:avLst/>
          </a:prstGeom>
        </p:spPr>
      </p:pic>
      <p:pic>
        <p:nvPicPr>
          <p:cNvPr id="5" name="Picture 4">
            <a:extLst>
              <a:ext uri="{FF2B5EF4-FFF2-40B4-BE49-F238E27FC236}">
                <a16:creationId xmlns:a16="http://schemas.microsoft.com/office/drawing/2014/main" id="{D8029D7D-0FD0-4E20-A1B2-522A6EC2D7B1}"/>
              </a:ext>
            </a:extLst>
          </p:cNvPr>
          <p:cNvPicPr>
            <a:picLocks noChangeAspect="1"/>
          </p:cNvPicPr>
          <p:nvPr/>
        </p:nvPicPr>
        <p:blipFill>
          <a:blip r:embed="rId4"/>
          <a:stretch>
            <a:fillRect/>
          </a:stretch>
        </p:blipFill>
        <p:spPr>
          <a:xfrm>
            <a:off x="6087139" y="4776640"/>
            <a:ext cx="2902949" cy="2081360"/>
          </a:xfrm>
          <a:prstGeom prst="rect">
            <a:avLst/>
          </a:prstGeom>
        </p:spPr>
      </p:pic>
    </p:spTree>
    <p:extLst>
      <p:ext uri="{BB962C8B-B14F-4D97-AF65-F5344CB8AC3E}">
        <p14:creationId xmlns:p14="http://schemas.microsoft.com/office/powerpoint/2010/main" val="107863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A290-A7A5-4C4D-89DB-264F698C9EC6}"/>
              </a:ext>
            </a:extLst>
          </p:cNvPr>
          <p:cNvSpPr>
            <a:spLocks noGrp="1"/>
          </p:cNvSpPr>
          <p:nvPr>
            <p:ph type="title"/>
          </p:nvPr>
        </p:nvSpPr>
        <p:spPr>
          <a:xfrm>
            <a:off x="303213" y="425302"/>
            <a:ext cx="8718550" cy="709761"/>
          </a:xfrm>
        </p:spPr>
        <p:txBody>
          <a:bodyPr/>
          <a:lstStyle/>
          <a:p>
            <a:pPr algn="ctr"/>
            <a:r>
              <a:rPr lang="en-US" b="1" i="0" u="none" strike="noStrike" dirty="0">
                <a:solidFill>
                  <a:srgbClr val="C00000"/>
                </a:solidFill>
                <a:effectLst/>
                <a:latin typeface="Arial" panose="020B0604020202020204" pitchFamily="34" charset="0"/>
              </a:rPr>
              <a:t>I- NGUYÊN TẮC ĐIỀU TRỊ CHUNG</a:t>
            </a:r>
            <a:endParaRPr lang="en-US" dirty="0">
              <a:solidFill>
                <a:srgbClr val="C00000"/>
              </a:solidFill>
            </a:endParaRPr>
          </a:p>
        </p:txBody>
      </p:sp>
      <p:sp>
        <p:nvSpPr>
          <p:cNvPr id="3" name="Content Placeholder 2">
            <a:extLst>
              <a:ext uri="{FF2B5EF4-FFF2-40B4-BE49-F238E27FC236}">
                <a16:creationId xmlns:a16="http://schemas.microsoft.com/office/drawing/2014/main" id="{A14C1279-D742-44DA-A5E0-FBB48D0D2826}"/>
              </a:ext>
            </a:extLst>
          </p:cNvPr>
          <p:cNvSpPr>
            <a:spLocks noGrp="1"/>
          </p:cNvSpPr>
          <p:nvPr>
            <p:ph idx="1"/>
          </p:nvPr>
        </p:nvSpPr>
        <p:spPr>
          <a:xfrm>
            <a:off x="239233" y="986206"/>
            <a:ext cx="8782530" cy="5722937"/>
          </a:xfrm>
        </p:spPr>
        <p:txBody>
          <a:bodyPr/>
          <a:lstStyle/>
          <a:p>
            <a:pPr marL="457200" indent="-457200" algn="l">
              <a:lnSpc>
                <a:spcPct val="100000"/>
              </a:lnSpc>
              <a:spcBef>
                <a:spcPts val="600"/>
              </a:spcBef>
              <a:spcAft>
                <a:spcPts val="0"/>
              </a:spcAft>
              <a:buFont typeface="+mj-lt"/>
              <a:buAutoNum type="arabicPeriod"/>
            </a:pPr>
            <a:r>
              <a:rPr lang="vi-VN" sz="2200" b="1" i="0" dirty="0">
                <a:solidFill>
                  <a:srgbClr val="C00000"/>
                </a:solidFill>
                <a:effectLst/>
                <a:latin typeface="Arial" panose="020B0604020202020204" pitchFamily="34" charset="0"/>
              </a:rPr>
              <a:t>Phân loại và xác định nơi điều trị theo mức độ </a:t>
            </a:r>
            <a:r>
              <a:rPr lang="en-US" sz="2200" b="1" dirty="0" err="1">
                <a:solidFill>
                  <a:srgbClr val="C00000"/>
                </a:solidFill>
                <a:latin typeface="Arial" panose="020B0604020202020204" pitchFamily="34" charset="0"/>
              </a:rPr>
              <a:t>nặng</a:t>
            </a:r>
            <a:r>
              <a:rPr lang="en-US" sz="2200" b="1" dirty="0">
                <a:solidFill>
                  <a:srgbClr val="C00000"/>
                </a:solidFill>
                <a:latin typeface="Arial" panose="020B0604020202020204" pitchFamily="34" charset="0"/>
              </a:rPr>
              <a:t> </a:t>
            </a:r>
            <a:r>
              <a:rPr lang="vi-VN" sz="2200" b="1" i="0" dirty="0">
                <a:solidFill>
                  <a:srgbClr val="C00000"/>
                </a:solidFill>
                <a:effectLst/>
                <a:latin typeface="Arial" panose="020B0604020202020204" pitchFamily="34" charset="0"/>
              </a:rPr>
              <a:t>của bệnh:</a:t>
            </a:r>
          </a:p>
          <a:p>
            <a:pPr marL="0" indent="0" algn="l">
              <a:lnSpc>
                <a:spcPct val="100000"/>
              </a:lnSpc>
              <a:spcBef>
                <a:spcPts val="600"/>
              </a:spcBef>
              <a:spcAft>
                <a:spcPts val="0"/>
              </a:spcAft>
              <a:buNone/>
            </a:pPr>
            <a:r>
              <a:rPr lang="en-US" sz="2200" b="1" i="0" dirty="0">
                <a:solidFill>
                  <a:srgbClr val="000000"/>
                </a:solidFill>
                <a:effectLst/>
                <a:latin typeface="Arial" panose="020B0604020202020204" pitchFamily="34" charset="0"/>
              </a:rPr>
              <a:t>1.1-</a:t>
            </a:r>
            <a:r>
              <a:rPr lang="vi-VN" sz="2200" b="1" i="0" dirty="0">
                <a:solidFill>
                  <a:srgbClr val="000000"/>
                </a:solidFill>
                <a:effectLst/>
                <a:latin typeface="Arial" panose="020B0604020202020204" pitchFamily="34" charset="0"/>
              </a:rPr>
              <a:t> C</a:t>
            </a:r>
            <a:r>
              <a:rPr lang="en-US" sz="2200" b="1" i="0" dirty="0">
                <a:solidFill>
                  <a:srgbClr val="000000"/>
                </a:solidFill>
                <a:effectLst/>
                <a:latin typeface="Arial" panose="020B0604020202020204" pitchFamily="34" charset="0"/>
              </a:rPr>
              <a:t>a</a:t>
            </a:r>
            <a:r>
              <a:rPr lang="vi-VN" sz="2200" b="1" i="0" dirty="0">
                <a:solidFill>
                  <a:srgbClr val="000000"/>
                </a:solidFill>
                <a:effectLst/>
                <a:latin typeface="Arial" panose="020B0604020202020204" pitchFamily="34" charset="0"/>
              </a:rPr>
              <a:t> bệnh nghi ngờ: </a:t>
            </a:r>
            <a:r>
              <a:rPr lang="vi-VN" sz="2200" b="0" i="0" dirty="0">
                <a:solidFill>
                  <a:srgbClr val="000000"/>
                </a:solidFill>
                <a:effectLst/>
                <a:latin typeface="Arial" panose="020B0604020202020204" pitchFamily="34" charset="0"/>
              </a:rPr>
              <a:t>cần được khám, theo dõi và cách ly ở khu riêng, lấy bệnh phẩm đúng cách để chẩn đoán xác định.</a:t>
            </a:r>
          </a:p>
          <a:p>
            <a:pPr marL="0" indent="0" algn="l">
              <a:lnSpc>
                <a:spcPct val="100000"/>
              </a:lnSpc>
              <a:spcBef>
                <a:spcPts val="600"/>
              </a:spcBef>
              <a:spcAft>
                <a:spcPts val="0"/>
              </a:spcAft>
              <a:buNone/>
            </a:pPr>
            <a:r>
              <a:rPr lang="en-US" sz="2200" b="1" i="0" dirty="0">
                <a:solidFill>
                  <a:srgbClr val="000000"/>
                </a:solidFill>
                <a:effectLst/>
                <a:latin typeface="Arial" panose="020B0604020202020204" pitchFamily="34" charset="0"/>
              </a:rPr>
              <a:t>1.2-</a:t>
            </a:r>
            <a:r>
              <a:rPr lang="vi-VN" sz="2200" b="1" i="0" dirty="0">
                <a:solidFill>
                  <a:srgbClr val="000000"/>
                </a:solidFill>
                <a:effectLst/>
                <a:latin typeface="Arial" panose="020B0604020202020204" pitchFamily="34" charset="0"/>
              </a:rPr>
              <a:t> </a:t>
            </a:r>
            <a:r>
              <a:rPr lang="en-US" sz="2200" b="1" i="0" dirty="0">
                <a:solidFill>
                  <a:srgbClr val="000000"/>
                </a:solidFill>
                <a:effectLst/>
                <a:latin typeface="Arial" panose="020B0604020202020204" pitchFamily="34" charset="0"/>
              </a:rPr>
              <a:t>Ca</a:t>
            </a:r>
            <a:r>
              <a:rPr lang="vi-VN" sz="2200" b="1" i="0" dirty="0">
                <a:solidFill>
                  <a:srgbClr val="000000"/>
                </a:solidFill>
                <a:effectLst/>
                <a:latin typeface="Arial" panose="020B0604020202020204" pitchFamily="34" charset="0"/>
              </a:rPr>
              <a:t> bệnh xác định</a:t>
            </a:r>
            <a:r>
              <a:rPr lang="en-US" sz="2200" b="1" i="0" dirty="0">
                <a:solidFill>
                  <a:srgbClr val="000000"/>
                </a:solidFill>
                <a:effectLst/>
                <a:latin typeface="Arial" panose="020B0604020202020204" pitchFamily="34" charset="0"/>
              </a:rPr>
              <a:t>:</a:t>
            </a:r>
            <a:r>
              <a:rPr lang="vi-VN" sz="2200" b="1" i="0" dirty="0">
                <a:solidFill>
                  <a:srgbClr val="000000"/>
                </a:solidFill>
                <a:effectLst/>
                <a:latin typeface="Arial" panose="020B0604020202020204" pitchFamily="34" charset="0"/>
              </a:rPr>
              <a:t> </a:t>
            </a:r>
            <a:r>
              <a:rPr lang="vi-VN" sz="2200" b="0" i="0" dirty="0">
                <a:solidFill>
                  <a:srgbClr val="000000"/>
                </a:solidFill>
                <a:effectLst/>
                <a:latin typeface="Arial" panose="020B0604020202020204" pitchFamily="34" charset="0"/>
              </a:rPr>
              <a:t>theo dõi và điều trị cách ly hoàn toàn.</a:t>
            </a:r>
          </a:p>
          <a:p>
            <a:pPr marL="0" indent="0" algn="l">
              <a:lnSpc>
                <a:spcPct val="100000"/>
              </a:lnSpc>
              <a:spcBef>
                <a:spcPts val="600"/>
              </a:spcBef>
              <a:spcAft>
                <a:spcPts val="0"/>
              </a:spcAft>
              <a:buNone/>
            </a:pPr>
            <a:r>
              <a:rPr lang="en-US" sz="2200" b="1" i="0" dirty="0">
                <a:solidFill>
                  <a:srgbClr val="000000"/>
                </a:solidFill>
                <a:effectLst/>
                <a:latin typeface="Arial" panose="020B0604020202020204" pitchFamily="34" charset="0"/>
              </a:rPr>
              <a:t>1.3-</a:t>
            </a:r>
            <a:r>
              <a:rPr lang="vi-VN" sz="2200" b="1" i="0" dirty="0">
                <a:solidFill>
                  <a:srgbClr val="000000"/>
                </a:solidFill>
                <a:effectLst/>
                <a:latin typeface="Arial" panose="020B0604020202020204" pitchFamily="34" charset="0"/>
              </a:rPr>
              <a:t> Ca bệnh nhẹ</a:t>
            </a:r>
            <a:r>
              <a:rPr lang="vi-VN" sz="2200" b="0" i="0" dirty="0">
                <a:solidFill>
                  <a:srgbClr val="000000"/>
                </a:solidFill>
                <a:effectLst/>
                <a:latin typeface="Arial" panose="020B0604020202020204" pitchFamily="34" charset="0"/>
              </a:rPr>
              <a:t> </a:t>
            </a:r>
            <a:r>
              <a:rPr lang="vi-VN" sz="2200" b="0" i="1" dirty="0">
                <a:solidFill>
                  <a:srgbClr val="000000"/>
                </a:solidFill>
                <a:effectLst/>
                <a:latin typeface="Arial" panose="020B0604020202020204" pitchFamily="34" charset="0"/>
              </a:rPr>
              <a:t>(viêm đường hô hấp trên, viêm phổi nhẹ)</a:t>
            </a:r>
            <a:r>
              <a:rPr lang="vi-VN" sz="2200" b="0" i="0" dirty="0">
                <a:solidFill>
                  <a:srgbClr val="000000"/>
                </a:solidFill>
                <a:effectLst/>
                <a:latin typeface="Arial" panose="020B0604020202020204" pitchFamily="34" charset="0"/>
              </a:rPr>
              <a:t> điều trị tại các khoa phòng thông thường.</a:t>
            </a:r>
          </a:p>
          <a:p>
            <a:pPr marL="0" indent="0" algn="l">
              <a:lnSpc>
                <a:spcPct val="100000"/>
              </a:lnSpc>
              <a:spcBef>
                <a:spcPts val="600"/>
              </a:spcBef>
              <a:spcAft>
                <a:spcPts val="0"/>
              </a:spcAft>
              <a:buNone/>
            </a:pPr>
            <a:r>
              <a:rPr lang="en-US" sz="2200" b="1" i="0" dirty="0">
                <a:solidFill>
                  <a:srgbClr val="000000"/>
                </a:solidFill>
                <a:effectLst/>
                <a:latin typeface="Arial" panose="020B0604020202020204" pitchFamily="34" charset="0"/>
              </a:rPr>
              <a:t>1.4-</a:t>
            </a:r>
            <a:r>
              <a:rPr lang="vi-VN" sz="2200" b="1" i="0" dirty="0">
                <a:solidFill>
                  <a:srgbClr val="000000"/>
                </a:solidFill>
                <a:effectLst/>
                <a:latin typeface="Arial" panose="020B0604020202020204" pitchFamily="34" charset="0"/>
              </a:rPr>
              <a:t> Ca bệnh nặng</a:t>
            </a:r>
            <a:r>
              <a:rPr lang="vi-VN" sz="2200" b="0" i="0" dirty="0">
                <a:solidFill>
                  <a:srgbClr val="000000"/>
                </a:solidFill>
                <a:effectLst/>
                <a:latin typeface="Arial" panose="020B0604020202020204" pitchFamily="34" charset="0"/>
              </a:rPr>
              <a:t> </a:t>
            </a:r>
            <a:r>
              <a:rPr lang="vi-VN" sz="2200" b="0" i="1" dirty="0">
                <a:solidFill>
                  <a:srgbClr val="000000"/>
                </a:solidFill>
                <a:effectLst/>
                <a:latin typeface="Arial" panose="020B0604020202020204" pitchFamily="34" charset="0"/>
              </a:rPr>
              <a:t>(viêm phổi nặng, </a:t>
            </a:r>
            <a:r>
              <a:rPr lang="en-US" sz="2200" b="0" i="1" dirty="0">
                <a:solidFill>
                  <a:srgbClr val="000000"/>
                </a:solidFill>
                <a:effectLst/>
                <a:latin typeface="Arial" panose="020B0604020202020204" pitchFamily="34" charset="0"/>
              </a:rPr>
              <a:t>NTH</a:t>
            </a:r>
            <a:r>
              <a:rPr lang="vi-VN" sz="2200" b="0" i="1" dirty="0">
                <a:solidFill>
                  <a:srgbClr val="000000"/>
                </a:solidFill>
                <a:effectLst/>
                <a:latin typeface="Arial" panose="020B0604020202020204" pitchFamily="34" charset="0"/>
              </a:rPr>
              <a:t>)</a:t>
            </a:r>
            <a:r>
              <a:rPr lang="vi-VN" sz="2200" b="0" i="0" dirty="0">
                <a:solidFill>
                  <a:srgbClr val="000000"/>
                </a:solidFill>
                <a:effectLst/>
                <a:latin typeface="Arial" panose="020B0604020202020204" pitchFamily="34" charset="0"/>
              </a:rPr>
              <a:t> </a:t>
            </a:r>
            <a:r>
              <a:rPr lang="vi-VN" sz="2200" b="0" i="1" dirty="0">
                <a:solidFill>
                  <a:srgbClr val="000000"/>
                </a:solidFill>
                <a:effectLst/>
                <a:latin typeface="Arial" panose="020B0604020202020204" pitchFamily="34" charset="0"/>
              </a:rPr>
              <a:t>hoặc</a:t>
            </a:r>
            <a:r>
              <a:rPr lang="vi-VN" sz="2200" b="0" i="0" dirty="0">
                <a:solidFill>
                  <a:srgbClr val="000000"/>
                </a:solidFill>
                <a:effectLst/>
                <a:latin typeface="Arial" panose="020B0604020202020204" pitchFamily="34" charset="0"/>
              </a:rPr>
              <a:t> ca nhẹ ở người </a:t>
            </a:r>
            <a:r>
              <a:rPr lang="en-US" sz="2200" b="0" i="0" dirty="0" err="1">
                <a:solidFill>
                  <a:srgbClr val="000000"/>
                </a:solidFill>
                <a:effectLst/>
                <a:latin typeface="Arial" panose="020B0604020202020204" pitchFamily="34" charset="0"/>
              </a:rPr>
              <a:t>già</a:t>
            </a:r>
            <a:r>
              <a:rPr lang="en-US" sz="2200" b="0" i="0" dirty="0">
                <a:solidFill>
                  <a:srgbClr val="000000"/>
                </a:solidFill>
                <a:effectLst/>
                <a:latin typeface="Arial" panose="020B0604020202020204" pitchFamily="34" charset="0"/>
              </a:rPr>
              <a:t>, </a:t>
            </a:r>
            <a:r>
              <a:rPr lang="en-US" sz="2200" b="0" i="0" dirty="0" err="1">
                <a:solidFill>
                  <a:srgbClr val="000000"/>
                </a:solidFill>
                <a:effectLst/>
                <a:latin typeface="Arial" panose="020B0604020202020204" pitchFamily="34" charset="0"/>
              </a:rPr>
              <a:t>bệnh</a:t>
            </a:r>
            <a:r>
              <a:rPr lang="en-US" sz="2200" b="0" i="0" dirty="0">
                <a:solidFill>
                  <a:srgbClr val="000000"/>
                </a:solidFill>
                <a:effectLst/>
                <a:latin typeface="Arial" panose="020B0604020202020204" pitchFamily="34" charset="0"/>
              </a:rPr>
              <a:t> </a:t>
            </a:r>
            <a:r>
              <a:rPr lang="en-US" sz="2200" b="0" i="0" dirty="0" err="1">
                <a:solidFill>
                  <a:srgbClr val="000000"/>
                </a:solidFill>
                <a:effectLst/>
                <a:latin typeface="Arial" panose="020B0604020202020204" pitchFamily="34" charset="0"/>
              </a:rPr>
              <a:t>nền</a:t>
            </a:r>
            <a:r>
              <a:rPr lang="en-US" sz="2200" b="0" i="0" dirty="0">
                <a:solidFill>
                  <a:srgbClr val="000000"/>
                </a:solidFill>
                <a:effectLst/>
                <a:latin typeface="Arial" panose="020B0604020202020204" pitchFamily="34" charset="0"/>
              </a:rPr>
              <a:t>:</a:t>
            </a:r>
            <a:r>
              <a:rPr lang="vi-VN" sz="2200" b="0" i="0" dirty="0">
                <a:solidFill>
                  <a:srgbClr val="000000"/>
                </a:solidFill>
                <a:effectLst/>
                <a:latin typeface="Arial" panose="020B0604020202020204" pitchFamily="34" charset="0"/>
              </a:rPr>
              <a:t> điều trị tại các phòng </a:t>
            </a:r>
            <a:r>
              <a:rPr lang="en-US" sz="2200" dirty="0" err="1">
                <a:solidFill>
                  <a:srgbClr val="000000"/>
                </a:solidFill>
                <a:latin typeface="Arial" panose="020B0604020202020204" pitchFamily="34" charset="0"/>
              </a:rPr>
              <a:t>Cấp</a:t>
            </a:r>
            <a:r>
              <a:rPr lang="en-US" sz="2200" dirty="0">
                <a:solidFill>
                  <a:srgbClr val="000000"/>
                </a:solidFill>
                <a:latin typeface="Arial" panose="020B0604020202020204" pitchFamily="34" charset="0"/>
              </a:rPr>
              <a:t> </a:t>
            </a:r>
            <a:r>
              <a:rPr lang="en-US" sz="2200" dirty="0" err="1">
                <a:solidFill>
                  <a:srgbClr val="000000"/>
                </a:solidFill>
                <a:latin typeface="Arial" panose="020B0604020202020204" pitchFamily="34" charset="0"/>
              </a:rPr>
              <a:t>cứu</a:t>
            </a:r>
            <a:r>
              <a:rPr lang="vi-VN" sz="2200" b="0" i="0" dirty="0">
                <a:solidFill>
                  <a:srgbClr val="000000"/>
                </a:solidFill>
                <a:effectLst/>
                <a:latin typeface="Arial" panose="020B0604020202020204" pitchFamily="34" charset="0"/>
              </a:rPr>
              <a:t> hoặc </a:t>
            </a:r>
            <a:r>
              <a:rPr lang="en-US" sz="2200" b="0" i="0" dirty="0">
                <a:solidFill>
                  <a:srgbClr val="000000"/>
                </a:solidFill>
                <a:effectLst/>
                <a:latin typeface="Arial" panose="020B0604020202020204" pitchFamily="34" charset="0"/>
              </a:rPr>
              <a:t>Khoa HSTC</a:t>
            </a:r>
            <a:r>
              <a:rPr lang="vi-VN" sz="2200" b="0" i="0" dirty="0">
                <a:solidFill>
                  <a:srgbClr val="000000"/>
                </a:solidFill>
                <a:effectLst/>
                <a:latin typeface="Arial" panose="020B0604020202020204" pitchFamily="34" charset="0"/>
              </a:rPr>
              <a:t>.</a:t>
            </a:r>
          </a:p>
          <a:p>
            <a:pPr marL="0" indent="0" algn="l">
              <a:lnSpc>
                <a:spcPct val="100000"/>
              </a:lnSpc>
              <a:spcBef>
                <a:spcPts val="600"/>
              </a:spcBef>
              <a:spcAft>
                <a:spcPts val="0"/>
              </a:spcAft>
              <a:buNone/>
            </a:pPr>
            <a:r>
              <a:rPr lang="en-US" sz="2200" b="1" i="0" dirty="0">
                <a:solidFill>
                  <a:srgbClr val="000000"/>
                </a:solidFill>
                <a:effectLst/>
                <a:latin typeface="Arial" panose="020B0604020202020204" pitchFamily="34" charset="0"/>
              </a:rPr>
              <a:t>1.5-</a:t>
            </a:r>
            <a:r>
              <a:rPr lang="vi-VN" sz="2200" b="1" i="0" dirty="0">
                <a:solidFill>
                  <a:srgbClr val="000000"/>
                </a:solidFill>
                <a:effectLst/>
                <a:latin typeface="Arial" panose="020B0604020202020204" pitchFamily="34" charset="0"/>
              </a:rPr>
              <a:t> Ca bệnh nặng-nguy kịch:</a:t>
            </a:r>
            <a:r>
              <a:rPr lang="vi-VN" sz="2200" b="0" i="0" dirty="0">
                <a:solidFill>
                  <a:srgbClr val="000000"/>
                </a:solidFill>
                <a:effectLst/>
                <a:latin typeface="Arial" panose="020B0604020202020204" pitchFamily="34" charset="0"/>
              </a:rPr>
              <a:t> </a:t>
            </a:r>
            <a:r>
              <a:rPr lang="vi-VN" sz="2200" b="0" i="1" dirty="0">
                <a:solidFill>
                  <a:srgbClr val="000000"/>
                </a:solidFill>
                <a:effectLst/>
                <a:latin typeface="Arial" panose="020B0604020202020204" pitchFamily="34" charset="0"/>
              </a:rPr>
              <a:t>(suy hô hấp nặng, ARDS, sốc nhiễm trùng, suy đa cơ quan)</a:t>
            </a:r>
            <a:r>
              <a:rPr lang="vi-VN" sz="2200" b="0" i="0" dirty="0">
                <a:solidFill>
                  <a:srgbClr val="000000"/>
                </a:solidFill>
                <a:effectLst/>
                <a:latin typeface="Arial" panose="020B0604020202020204" pitchFamily="34" charset="0"/>
              </a:rPr>
              <a:t> cần được điều trị </a:t>
            </a:r>
            <a:r>
              <a:rPr lang="en-US" sz="2200" b="0" i="0" dirty="0" err="1">
                <a:solidFill>
                  <a:srgbClr val="000000"/>
                </a:solidFill>
                <a:effectLst/>
                <a:latin typeface="Arial" panose="020B0604020202020204" pitchFamily="34" charset="0"/>
              </a:rPr>
              <a:t>tại</a:t>
            </a:r>
            <a:r>
              <a:rPr lang="en-US" sz="2200" b="0" i="0" dirty="0">
                <a:solidFill>
                  <a:srgbClr val="000000"/>
                </a:solidFill>
                <a:effectLst/>
                <a:latin typeface="Arial" panose="020B0604020202020204" pitchFamily="34" charset="0"/>
              </a:rPr>
              <a:t> khoa HSTC</a:t>
            </a:r>
            <a:r>
              <a:rPr lang="vi-VN" sz="2200" b="0" i="0" dirty="0">
                <a:solidFill>
                  <a:srgbClr val="000000"/>
                </a:solidFill>
                <a:effectLst/>
                <a:latin typeface="Arial" panose="020B0604020202020204" pitchFamily="34" charset="0"/>
              </a:rPr>
              <a:t>.</a:t>
            </a:r>
          </a:p>
          <a:p>
            <a:pPr marL="0" indent="0" algn="l">
              <a:lnSpc>
                <a:spcPct val="100000"/>
              </a:lnSpc>
              <a:spcBef>
                <a:spcPts val="600"/>
              </a:spcBef>
              <a:spcAft>
                <a:spcPts val="0"/>
              </a:spcAft>
              <a:buNone/>
            </a:pPr>
            <a:r>
              <a:rPr lang="en-US" sz="2200" b="1" dirty="0">
                <a:solidFill>
                  <a:srgbClr val="C00000"/>
                </a:solidFill>
                <a:latin typeface="Arial" panose="020B0604020202020204" pitchFamily="34" charset="0"/>
              </a:rPr>
              <a:t>2. </a:t>
            </a:r>
            <a:r>
              <a:rPr lang="en-US" sz="2200" b="1" dirty="0" err="1">
                <a:solidFill>
                  <a:srgbClr val="C00000"/>
                </a:solidFill>
                <a:latin typeface="Arial" panose="020B0604020202020204" pitchFamily="34" charset="0"/>
              </a:rPr>
              <a:t>Điều</a:t>
            </a:r>
            <a:r>
              <a:rPr lang="vi-VN" sz="2200" b="1" i="0" dirty="0">
                <a:solidFill>
                  <a:srgbClr val="C00000"/>
                </a:solidFill>
                <a:effectLst/>
                <a:latin typeface="Arial" panose="020B0604020202020204" pitchFamily="34" charset="0"/>
              </a:rPr>
              <a:t> trị hỗ trợ và điều trị triệu chứng là chủ yếu</a:t>
            </a:r>
            <a:r>
              <a:rPr lang="en-US" sz="2200" b="1" i="0" dirty="0">
                <a:solidFill>
                  <a:srgbClr val="C00000"/>
                </a:solidFill>
                <a:effectLst/>
                <a:latin typeface="Arial" panose="020B0604020202020204" pitchFamily="34" charset="0"/>
              </a:rPr>
              <a:t>,</a:t>
            </a:r>
            <a:r>
              <a:rPr lang="en-US" sz="2200" b="0" i="0" dirty="0">
                <a:solidFill>
                  <a:srgbClr val="000000"/>
                </a:solidFill>
                <a:effectLst/>
                <a:latin typeface="Arial" panose="020B0604020202020204" pitchFamily="34" charset="0"/>
              </a:rPr>
              <a:t> c</a:t>
            </a:r>
            <a:r>
              <a:rPr lang="vi-VN" sz="2200" b="0" i="0" dirty="0">
                <a:solidFill>
                  <a:srgbClr val="000000"/>
                </a:solidFill>
                <a:effectLst/>
                <a:latin typeface="Arial" panose="020B0604020202020204" pitchFamily="34" charset="0"/>
              </a:rPr>
              <a:t>ó thể áp dụng một số phác đồ được B</a:t>
            </a:r>
            <a:r>
              <a:rPr lang="en-US" sz="2200" b="0" i="0" dirty="0">
                <a:solidFill>
                  <a:srgbClr val="000000"/>
                </a:solidFill>
                <a:effectLst/>
                <a:latin typeface="Arial" panose="020B0604020202020204" pitchFamily="34" charset="0"/>
              </a:rPr>
              <a:t>YT</a:t>
            </a:r>
            <a:r>
              <a:rPr lang="vi-VN" sz="2200" b="0" i="0" dirty="0">
                <a:solidFill>
                  <a:srgbClr val="000000"/>
                </a:solidFill>
                <a:effectLst/>
                <a:latin typeface="Arial" panose="020B0604020202020204" pitchFamily="34" charset="0"/>
              </a:rPr>
              <a:t> cho phép.</a:t>
            </a:r>
          </a:p>
          <a:p>
            <a:pPr marL="0" indent="0" algn="l">
              <a:lnSpc>
                <a:spcPct val="100000"/>
              </a:lnSpc>
              <a:spcBef>
                <a:spcPts val="600"/>
              </a:spcBef>
              <a:spcAft>
                <a:spcPts val="0"/>
              </a:spcAft>
              <a:buNone/>
            </a:pPr>
            <a:r>
              <a:rPr lang="en-US" sz="2200" b="1" i="0" dirty="0">
                <a:solidFill>
                  <a:srgbClr val="C00000"/>
                </a:solidFill>
                <a:effectLst/>
                <a:latin typeface="Arial" panose="020B0604020202020204" pitchFamily="34" charset="0"/>
              </a:rPr>
              <a:t>3. </a:t>
            </a:r>
            <a:r>
              <a:rPr lang="vi-VN" sz="2200" b="1" i="0" dirty="0">
                <a:solidFill>
                  <a:srgbClr val="C00000"/>
                </a:solidFill>
                <a:effectLst/>
                <a:latin typeface="Arial" panose="020B0604020202020204" pitchFamily="34" charset="0"/>
              </a:rPr>
              <a:t>Cá thể hóa biện pháp điều trị, </a:t>
            </a:r>
            <a:r>
              <a:rPr lang="vi-VN" sz="2200" b="0" i="0" dirty="0">
                <a:solidFill>
                  <a:srgbClr val="000000"/>
                </a:solidFill>
                <a:effectLst/>
                <a:latin typeface="Arial" panose="020B0604020202020204" pitchFamily="34" charset="0"/>
              </a:rPr>
              <a:t>đặc biệt ca nặng-nguy kịch.</a:t>
            </a:r>
          </a:p>
          <a:p>
            <a:pPr marL="0" indent="0" algn="l">
              <a:lnSpc>
                <a:spcPct val="100000"/>
              </a:lnSpc>
              <a:spcBef>
                <a:spcPts val="600"/>
              </a:spcBef>
              <a:spcAft>
                <a:spcPts val="0"/>
              </a:spcAft>
              <a:buNone/>
            </a:pPr>
            <a:r>
              <a:rPr lang="en-US" sz="2200" b="1" i="0" dirty="0">
                <a:solidFill>
                  <a:srgbClr val="C00000"/>
                </a:solidFill>
                <a:effectLst/>
                <a:latin typeface="Arial" panose="020B0604020202020204" pitchFamily="34" charset="0"/>
              </a:rPr>
              <a:t>4. </a:t>
            </a:r>
            <a:r>
              <a:rPr lang="vi-VN" sz="2200" b="1" i="0" dirty="0">
                <a:solidFill>
                  <a:srgbClr val="C00000"/>
                </a:solidFill>
                <a:effectLst/>
                <a:latin typeface="Arial" panose="020B0604020202020204" pitchFamily="34" charset="0"/>
              </a:rPr>
              <a:t> Theo dõi, phát hiện và xử trí kịp thời các biến chứng</a:t>
            </a:r>
            <a:endParaRPr lang="vi-VN" sz="2200" b="0" i="0" dirty="0">
              <a:solidFill>
                <a:srgbClr val="000000"/>
              </a:solidFill>
              <a:effectLst/>
              <a:latin typeface="Arial" panose="020B0604020202020204" pitchFamily="34" charset="0"/>
            </a:endParaRPr>
          </a:p>
          <a:p>
            <a:pPr marL="457200" indent="-457200">
              <a:lnSpc>
                <a:spcPct val="100000"/>
              </a:lnSpc>
              <a:spcBef>
                <a:spcPts val="600"/>
              </a:spcBef>
              <a:spcAft>
                <a:spcPts val="0"/>
              </a:spcAft>
              <a:buFont typeface="+mj-lt"/>
              <a:buAutoNum type="arabicPeriod"/>
            </a:pPr>
            <a:endParaRPr lang="en-US" sz="2200" dirty="0"/>
          </a:p>
        </p:txBody>
      </p:sp>
    </p:spTree>
    <p:extLst>
      <p:ext uri="{BB962C8B-B14F-4D97-AF65-F5344CB8AC3E}">
        <p14:creationId xmlns:p14="http://schemas.microsoft.com/office/powerpoint/2010/main" val="351926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C334-A574-47ED-A076-1913886DA015}"/>
              </a:ext>
            </a:extLst>
          </p:cNvPr>
          <p:cNvSpPr>
            <a:spLocks noGrp="1"/>
          </p:cNvSpPr>
          <p:nvPr>
            <p:ph type="title"/>
          </p:nvPr>
        </p:nvSpPr>
        <p:spPr>
          <a:xfrm>
            <a:off x="303213" y="398720"/>
            <a:ext cx="8718550" cy="414670"/>
          </a:xfrm>
        </p:spPr>
        <p:txBody>
          <a:bodyPr/>
          <a:lstStyle/>
          <a:p>
            <a:pPr algn="ctr"/>
            <a:r>
              <a:rPr lang="en-US" sz="3200" b="1" dirty="0">
                <a:solidFill>
                  <a:srgbClr val="C00000"/>
                </a:solidFill>
                <a:latin typeface="Arial" panose="020B0604020202020204" pitchFamily="34" charset="0"/>
              </a:rPr>
              <a:t>II- C</a:t>
            </a:r>
            <a:r>
              <a:rPr lang="vi-VN" sz="3200" b="1" i="0" u="none" strike="noStrike" dirty="0">
                <a:solidFill>
                  <a:srgbClr val="C00000"/>
                </a:solidFill>
                <a:effectLst/>
                <a:latin typeface="Arial" panose="020B0604020202020204" pitchFamily="34" charset="0"/>
              </a:rPr>
              <a:t>ác biện pháp theo dõi và điều trị chung</a:t>
            </a:r>
            <a:br>
              <a:rPr lang="vi-VN" sz="3200" b="0" i="0" dirty="0">
                <a:solidFill>
                  <a:srgbClr val="C00000"/>
                </a:solidFill>
                <a:effectLst/>
                <a:latin typeface="Arial" panose="020B0604020202020204" pitchFamily="34" charset="0"/>
              </a:rPr>
            </a:br>
            <a:endParaRPr lang="en-US" sz="3200" dirty="0">
              <a:solidFill>
                <a:srgbClr val="C00000"/>
              </a:solidFill>
            </a:endParaRPr>
          </a:p>
        </p:txBody>
      </p:sp>
      <p:sp>
        <p:nvSpPr>
          <p:cNvPr id="3" name="Content Placeholder 2">
            <a:extLst>
              <a:ext uri="{FF2B5EF4-FFF2-40B4-BE49-F238E27FC236}">
                <a16:creationId xmlns:a16="http://schemas.microsoft.com/office/drawing/2014/main" id="{EE09B6B0-A39B-46CD-B817-FE3057112777}"/>
              </a:ext>
            </a:extLst>
          </p:cNvPr>
          <p:cNvSpPr>
            <a:spLocks noGrp="1"/>
          </p:cNvSpPr>
          <p:nvPr>
            <p:ph idx="1"/>
          </p:nvPr>
        </p:nvSpPr>
        <p:spPr>
          <a:xfrm>
            <a:off x="303213" y="1207008"/>
            <a:ext cx="8564378" cy="5534034"/>
          </a:xfrm>
        </p:spPr>
        <p:txBody>
          <a:bodyPr/>
          <a:lstStyle/>
          <a:p>
            <a:pPr algn="just">
              <a:lnSpc>
                <a:spcPct val="100000"/>
              </a:lnSpc>
              <a:spcBef>
                <a:spcPts val="600"/>
              </a:spcBef>
              <a:spcAft>
                <a:spcPts val="0"/>
              </a:spcAft>
            </a:pPr>
            <a:r>
              <a:rPr lang="vi-VN" b="0" i="0" dirty="0">
                <a:solidFill>
                  <a:srgbClr val="000000"/>
                </a:solidFill>
                <a:effectLst/>
                <a:latin typeface="Arial" panose="020B0604020202020204" pitchFamily="34" charset="0"/>
              </a:rPr>
              <a:t>Nghỉ ngơi tại giường, phòng bệnh đảm bảo thông thoáng, sử dụng hệ thống lọc không khí</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đèn cực tím (nếu có).</a:t>
            </a:r>
          </a:p>
          <a:p>
            <a:pPr algn="just">
              <a:lnSpc>
                <a:spcPct val="100000"/>
              </a:lnSpc>
              <a:spcBef>
                <a:spcPts val="600"/>
              </a:spcBef>
              <a:spcAft>
                <a:spcPts val="0"/>
              </a:spcAft>
            </a:pPr>
            <a:r>
              <a:rPr lang="vi-VN" b="0" i="0" dirty="0">
                <a:solidFill>
                  <a:srgbClr val="000000"/>
                </a:solidFill>
                <a:effectLst/>
                <a:latin typeface="Arial" panose="020B0604020202020204" pitchFamily="34" charset="0"/>
              </a:rPr>
              <a:t>Vệ sinh mũi họng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G</a:t>
            </a:r>
            <a:r>
              <a:rPr lang="vi-VN" b="0" i="0" dirty="0">
                <a:solidFill>
                  <a:srgbClr val="000000"/>
                </a:solidFill>
                <a:effectLst/>
                <a:latin typeface="Arial" panose="020B0604020202020204" pitchFamily="34" charset="0"/>
              </a:rPr>
              <a:t>iữ ẩm mũi bằng nhỏ dung dịch nước muối sinh lý, súc miệng họng bằng các dung dịch vệ sinh miệng họng thông thường.</a:t>
            </a:r>
          </a:p>
          <a:p>
            <a:pPr algn="just">
              <a:lnSpc>
                <a:spcPct val="100000"/>
              </a:lnSpc>
              <a:spcBef>
                <a:spcPts val="600"/>
              </a:spcBef>
              <a:spcAft>
                <a:spcPts val="0"/>
              </a:spcAft>
            </a:pPr>
            <a:r>
              <a:rPr lang="vi-VN" b="0" i="0" dirty="0">
                <a:solidFill>
                  <a:srgbClr val="000000"/>
                </a:solidFill>
                <a:effectLst/>
                <a:latin typeface="Arial" panose="020B0604020202020204" pitchFamily="34" charset="0"/>
              </a:rPr>
              <a:t>Giữ ấm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nếu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trời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lạnh</a:t>
            </a:r>
            <a:r>
              <a:rPr lang="en-US" dirty="0">
                <a:solidFill>
                  <a:srgbClr val="000000"/>
                </a:solidFill>
                <a:latin typeface="Arial" panose="020B0604020202020204" pitchFamily="34" charset="0"/>
              </a:rPr>
              <a:t>.</a:t>
            </a:r>
            <a:endParaRPr lang="vi-VN" b="0" i="0" dirty="0">
              <a:solidFill>
                <a:srgbClr val="000000"/>
              </a:solidFill>
              <a:effectLst/>
              <a:latin typeface="Arial" panose="020B0604020202020204" pitchFamily="34" charset="0"/>
            </a:endParaRPr>
          </a:p>
          <a:p>
            <a:pPr algn="just">
              <a:lnSpc>
                <a:spcPct val="100000"/>
              </a:lnSpc>
              <a:spcBef>
                <a:spcPts val="600"/>
              </a:spcBef>
              <a:spcAft>
                <a:spcPts val="0"/>
              </a:spcAft>
            </a:pPr>
            <a:r>
              <a:rPr lang="vi-VN" b="0" i="0" dirty="0">
                <a:solidFill>
                  <a:srgbClr val="000000"/>
                </a:solidFill>
                <a:effectLst/>
                <a:latin typeface="Arial" panose="020B0604020202020204" pitchFamily="34" charset="0"/>
              </a:rPr>
              <a:t>Uống đủ nước, đảm bảo cân bằng dịch, điện giải.</a:t>
            </a:r>
          </a:p>
          <a:p>
            <a:pPr algn="just">
              <a:lnSpc>
                <a:spcPct val="100000"/>
              </a:lnSpc>
              <a:spcBef>
                <a:spcPts val="600"/>
              </a:spcBef>
              <a:spcAft>
                <a:spcPts val="0"/>
              </a:spcAft>
            </a:pPr>
            <a:r>
              <a:rPr lang="vi-VN" b="0" i="0" dirty="0">
                <a:solidFill>
                  <a:srgbClr val="000000"/>
                </a:solidFill>
                <a:effectLst/>
                <a:latin typeface="Arial" panose="020B0604020202020204" pitchFamily="34" charset="0"/>
              </a:rPr>
              <a:t>Thận trọng khi truyền dịch cho người viêm phổi.</a:t>
            </a:r>
          </a:p>
          <a:p>
            <a:pPr algn="just">
              <a:lnSpc>
                <a:spcPct val="100000"/>
              </a:lnSpc>
              <a:spcBef>
                <a:spcPts val="600"/>
              </a:spcBef>
              <a:spcAft>
                <a:spcPts val="0"/>
              </a:spcAft>
            </a:pPr>
            <a:r>
              <a:rPr lang="en-US" b="0" i="0" dirty="0" err="1">
                <a:solidFill>
                  <a:srgbClr val="000000"/>
                </a:solidFill>
                <a:effectLst/>
                <a:latin typeface="Arial" panose="020B0604020202020204" pitchFamily="34" charset="0"/>
              </a:rPr>
              <a:t>Dinh</a:t>
            </a:r>
            <a:r>
              <a:rPr lang="en-US" b="0" i="0" dirty="0">
                <a:solidFill>
                  <a:srgbClr val="000000"/>
                </a:solidFill>
                <a:effectLst/>
                <a:latin typeface="Arial" panose="020B0604020202020204" pitchFamily="34" charset="0"/>
              </a:rPr>
              <a:t> d</a:t>
            </a:r>
            <a:r>
              <a:rPr lang="vi-VN" b="0" i="0" dirty="0">
                <a:solidFill>
                  <a:srgbClr val="000000"/>
                </a:solidFill>
                <a:effectLst/>
                <a:latin typeface="Arial" panose="020B0604020202020204" pitchFamily="34" charset="0"/>
              </a:rPr>
              <a:t>ưỡng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nâng cao thể trạng, bổ sung vitamin.</a:t>
            </a:r>
            <a:endParaRPr lang="en-US" dirty="0"/>
          </a:p>
        </p:txBody>
      </p:sp>
      <p:pic>
        <p:nvPicPr>
          <p:cNvPr id="4" name="Picture 3">
            <a:extLst>
              <a:ext uri="{FF2B5EF4-FFF2-40B4-BE49-F238E27FC236}">
                <a16:creationId xmlns:a16="http://schemas.microsoft.com/office/drawing/2014/main" id="{57F7D47B-037A-47BA-8A94-FDDFA34FE24C}"/>
              </a:ext>
            </a:extLst>
          </p:cNvPr>
          <p:cNvPicPr>
            <a:picLocks noChangeAspect="1"/>
          </p:cNvPicPr>
          <p:nvPr/>
        </p:nvPicPr>
        <p:blipFill>
          <a:blip r:embed="rId2"/>
          <a:stretch>
            <a:fillRect/>
          </a:stretch>
        </p:blipFill>
        <p:spPr>
          <a:xfrm>
            <a:off x="1089728" y="5048360"/>
            <a:ext cx="2847975" cy="1692682"/>
          </a:xfrm>
          <a:prstGeom prst="rect">
            <a:avLst/>
          </a:prstGeom>
        </p:spPr>
      </p:pic>
      <p:pic>
        <p:nvPicPr>
          <p:cNvPr id="5" name="Picture 4">
            <a:extLst>
              <a:ext uri="{FF2B5EF4-FFF2-40B4-BE49-F238E27FC236}">
                <a16:creationId xmlns:a16="http://schemas.microsoft.com/office/drawing/2014/main" id="{94E4D2CD-1B65-454F-9176-E3E054C990DF}"/>
              </a:ext>
            </a:extLst>
          </p:cNvPr>
          <p:cNvPicPr>
            <a:picLocks noChangeAspect="1"/>
          </p:cNvPicPr>
          <p:nvPr/>
        </p:nvPicPr>
        <p:blipFill>
          <a:blip r:embed="rId3"/>
          <a:stretch>
            <a:fillRect/>
          </a:stretch>
        </p:blipFill>
        <p:spPr>
          <a:xfrm>
            <a:off x="4724218" y="5048360"/>
            <a:ext cx="2936540" cy="1771650"/>
          </a:xfrm>
          <a:prstGeom prst="rect">
            <a:avLst/>
          </a:prstGeom>
        </p:spPr>
      </p:pic>
    </p:spTree>
    <p:extLst>
      <p:ext uri="{BB962C8B-B14F-4D97-AF65-F5344CB8AC3E}">
        <p14:creationId xmlns:p14="http://schemas.microsoft.com/office/powerpoint/2010/main" val="79419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C334-A574-47ED-A076-1913886DA015}"/>
              </a:ext>
            </a:extLst>
          </p:cNvPr>
          <p:cNvSpPr>
            <a:spLocks noGrp="1"/>
          </p:cNvSpPr>
          <p:nvPr>
            <p:ph type="title"/>
          </p:nvPr>
        </p:nvSpPr>
        <p:spPr>
          <a:xfrm>
            <a:off x="303213" y="217967"/>
            <a:ext cx="8718550" cy="414670"/>
          </a:xfrm>
        </p:spPr>
        <p:txBody>
          <a:bodyPr/>
          <a:lstStyle/>
          <a:p>
            <a:pPr algn="ctr"/>
            <a:r>
              <a:rPr lang="en-US" sz="3200" b="1" dirty="0">
                <a:solidFill>
                  <a:srgbClr val="C00000"/>
                </a:solidFill>
                <a:latin typeface="Arial" panose="020B0604020202020204" pitchFamily="34" charset="0"/>
              </a:rPr>
              <a:t>II- C</a:t>
            </a:r>
            <a:r>
              <a:rPr lang="vi-VN" sz="3200" b="1" i="0" u="none" strike="noStrike" dirty="0">
                <a:solidFill>
                  <a:srgbClr val="C00000"/>
                </a:solidFill>
                <a:effectLst/>
                <a:latin typeface="Arial" panose="020B0604020202020204" pitchFamily="34" charset="0"/>
              </a:rPr>
              <a:t>ác biện pháp theo dõi và điều trị chung</a:t>
            </a:r>
            <a:br>
              <a:rPr lang="vi-VN" sz="3200" b="0" i="0" dirty="0">
                <a:solidFill>
                  <a:srgbClr val="C00000"/>
                </a:solidFill>
                <a:effectLst/>
                <a:latin typeface="Arial" panose="020B0604020202020204" pitchFamily="34" charset="0"/>
              </a:rPr>
            </a:br>
            <a:endParaRPr lang="en-US" sz="3200" dirty="0">
              <a:solidFill>
                <a:srgbClr val="C00000"/>
              </a:solidFill>
            </a:endParaRPr>
          </a:p>
        </p:txBody>
      </p:sp>
      <p:sp>
        <p:nvSpPr>
          <p:cNvPr id="3" name="Content Placeholder 2">
            <a:extLst>
              <a:ext uri="{FF2B5EF4-FFF2-40B4-BE49-F238E27FC236}">
                <a16:creationId xmlns:a16="http://schemas.microsoft.com/office/drawing/2014/main" id="{EE09B6B0-A39B-46CD-B817-FE3057112777}"/>
              </a:ext>
            </a:extLst>
          </p:cNvPr>
          <p:cNvSpPr>
            <a:spLocks noGrp="1"/>
          </p:cNvSpPr>
          <p:nvPr>
            <p:ph idx="1"/>
          </p:nvPr>
        </p:nvSpPr>
        <p:spPr>
          <a:xfrm>
            <a:off x="303213" y="1062703"/>
            <a:ext cx="8564378" cy="5673023"/>
          </a:xfrm>
        </p:spPr>
        <p:txBody>
          <a:bodyPr/>
          <a:lstStyle/>
          <a:p>
            <a:pPr algn="just">
              <a:lnSpc>
                <a:spcPct val="100000"/>
              </a:lnSpc>
              <a:spcBef>
                <a:spcPts val="600"/>
              </a:spcBef>
              <a:spcAft>
                <a:spcPts val="0"/>
              </a:spcAft>
            </a:pPr>
            <a:r>
              <a:rPr lang="vi-VN" i="0" dirty="0">
                <a:solidFill>
                  <a:srgbClr val="000000"/>
                </a:solidFill>
                <a:effectLst/>
                <a:latin typeface="Arial" panose="020B0604020202020204" pitchFamily="34" charset="0"/>
              </a:rPr>
              <a:t>Hạ sốt</a:t>
            </a:r>
            <a:r>
              <a:rPr lang="en-US" i="0" dirty="0">
                <a:solidFill>
                  <a:srgbClr val="000000"/>
                </a:solidFill>
                <a:effectLst/>
                <a:latin typeface="Arial" panose="020B0604020202020204" pitchFamily="34" charset="0"/>
              </a:rPr>
              <a:t>:</a:t>
            </a:r>
            <a:r>
              <a:rPr lang="vi-VN"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P</a:t>
            </a:r>
            <a:r>
              <a:rPr lang="vi-VN" b="0" i="0" dirty="0">
                <a:solidFill>
                  <a:srgbClr val="000000"/>
                </a:solidFill>
                <a:effectLst/>
                <a:latin typeface="Arial" panose="020B0604020202020204" pitchFamily="34" charset="0"/>
              </a:rPr>
              <a:t>aracetamol</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10-15 mg/kg/lần, </a:t>
            </a:r>
            <a:r>
              <a:rPr lang="en-US" b="0" i="0" dirty="0">
                <a:solidFill>
                  <a:srgbClr val="000000"/>
                </a:solidFill>
                <a:effectLst/>
                <a:latin typeface="Arial" panose="020B0604020202020204" pitchFamily="34" charset="0"/>
              </a:rPr>
              <a:t>&lt;</a:t>
            </a:r>
            <a:r>
              <a:rPr lang="vi-VN" b="0" i="0" dirty="0">
                <a:solidFill>
                  <a:srgbClr val="000000"/>
                </a:solidFill>
                <a:effectLst/>
                <a:latin typeface="Arial" panose="020B0604020202020204" pitchFamily="34" charset="0"/>
              </a:rPr>
              <a:t>60 mg/kg/ngày </a:t>
            </a:r>
            <a:r>
              <a:rPr lang="en-US" b="0" i="0" dirty="0">
                <a:solidFill>
                  <a:srgbClr val="000000"/>
                </a:solidFill>
                <a:effectLst/>
                <a:latin typeface="Arial" panose="020B0604020202020204" pitchFamily="34" charset="0"/>
              </a:rPr>
              <a:t>(TE) </a:t>
            </a:r>
            <a:r>
              <a:rPr lang="vi-VN" b="0" i="0" dirty="0">
                <a:solidFill>
                  <a:srgbClr val="000000"/>
                </a:solidFill>
                <a:effectLst/>
                <a:latin typeface="Arial" panose="020B0604020202020204" pitchFamily="34" charset="0"/>
              </a:rPr>
              <a:t>và </a:t>
            </a:r>
            <a:r>
              <a:rPr lang="en-US" b="0" i="0" dirty="0">
                <a:solidFill>
                  <a:srgbClr val="000000"/>
                </a:solidFill>
                <a:effectLst/>
                <a:latin typeface="Arial" panose="020B0604020202020204" pitchFamily="34" charset="0"/>
              </a:rPr>
              <a:t>&lt;</a:t>
            </a:r>
            <a:r>
              <a:rPr lang="vi-VN" b="0" i="0" dirty="0">
                <a:solidFill>
                  <a:srgbClr val="000000"/>
                </a:solidFill>
                <a:effectLst/>
                <a:latin typeface="Arial" panose="020B0604020202020204" pitchFamily="34" charset="0"/>
              </a:rPr>
              <a:t>2 g/ngày </a:t>
            </a:r>
            <a:r>
              <a:rPr lang="en-US" b="0" i="0" dirty="0">
                <a:solidFill>
                  <a:srgbClr val="000000"/>
                </a:solidFill>
                <a:effectLst/>
                <a:latin typeface="Arial" panose="020B0604020202020204" pitchFamily="34" charset="0"/>
              </a:rPr>
              <a:t>(NL)</a:t>
            </a:r>
            <a:r>
              <a:rPr lang="vi-VN" b="0" i="0" dirty="0">
                <a:solidFill>
                  <a:srgbClr val="000000"/>
                </a:solidFill>
                <a:effectLst/>
                <a:latin typeface="Arial" panose="020B0604020202020204" pitchFamily="34" charset="0"/>
              </a:rPr>
              <a:t>.</a:t>
            </a:r>
          </a:p>
          <a:p>
            <a:pPr algn="just">
              <a:lnSpc>
                <a:spcPct val="100000"/>
              </a:lnSpc>
              <a:spcBef>
                <a:spcPts val="600"/>
              </a:spcBef>
              <a:spcAft>
                <a:spcPts val="0"/>
              </a:spcAft>
            </a:pPr>
            <a:r>
              <a:rPr lang="vi-VN" b="0" i="0" dirty="0">
                <a:solidFill>
                  <a:srgbClr val="000000"/>
                </a:solidFill>
                <a:effectLst/>
                <a:latin typeface="Arial" panose="020B0604020202020204" pitchFamily="34" charset="0"/>
              </a:rPr>
              <a:t>Giảm ho</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thuốc</a:t>
            </a:r>
            <a:r>
              <a:rPr lang="en-US" b="0" i="0" dirty="0">
                <a:solidFill>
                  <a:srgbClr val="000000"/>
                </a:solidFill>
                <a:effectLst/>
                <a:latin typeface="Arial" panose="020B0604020202020204" pitchFamily="34" charset="0"/>
              </a:rPr>
              <a:t> YHCT. </a:t>
            </a:r>
            <a:endParaRPr lang="vi-VN" b="0" i="0" dirty="0">
              <a:solidFill>
                <a:srgbClr val="000000"/>
              </a:solidFill>
              <a:effectLst/>
              <a:latin typeface="Arial" panose="020B0604020202020204" pitchFamily="34" charset="0"/>
            </a:endParaRPr>
          </a:p>
          <a:p>
            <a:pPr algn="just">
              <a:lnSpc>
                <a:spcPct val="100000"/>
              </a:lnSpc>
              <a:spcBef>
                <a:spcPts val="600"/>
              </a:spcBef>
              <a:spcAft>
                <a:spcPts val="0"/>
              </a:spcAft>
            </a:pPr>
            <a:r>
              <a:rPr lang="vi-VN" b="0" i="0" dirty="0">
                <a:solidFill>
                  <a:srgbClr val="000000"/>
                </a:solidFill>
                <a:effectLst/>
                <a:latin typeface="Arial" panose="020B0604020202020204" pitchFamily="34" charset="0"/>
              </a:rPr>
              <a:t>Đánh giá, điều trị, tiên lượng các bệnh lý mãn tính (nếu có).</a:t>
            </a:r>
            <a:endParaRPr lang="en-US" b="0" i="0" dirty="0">
              <a:solidFill>
                <a:srgbClr val="000000"/>
              </a:solidFill>
              <a:effectLst/>
              <a:latin typeface="Arial" panose="020B0604020202020204" pitchFamily="34" charset="0"/>
            </a:endParaRPr>
          </a:p>
          <a:p>
            <a:pPr algn="just">
              <a:lnSpc>
                <a:spcPct val="100000"/>
              </a:lnSpc>
              <a:spcBef>
                <a:spcPts val="600"/>
              </a:spcBef>
              <a:spcAft>
                <a:spcPts val="0"/>
              </a:spcAft>
            </a:pPr>
            <a:r>
              <a:rPr lang="en-US" dirty="0">
                <a:solidFill>
                  <a:srgbClr val="000000"/>
                </a:solidFill>
                <a:latin typeface="Arial" panose="020B0604020202020204" pitchFamily="34" charset="0"/>
              </a:rPr>
              <a:t>PHCN: </a:t>
            </a:r>
            <a:r>
              <a:rPr lang="en-US" dirty="0" err="1">
                <a:solidFill>
                  <a:srgbClr val="000000"/>
                </a:solidFill>
                <a:latin typeface="Arial" panose="020B0604020202020204" pitchFamily="34" charset="0"/>
              </a:rPr>
              <a:t>ngăn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chặn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suy</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giảm</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thể</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chất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tinh</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thần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vận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động</a:t>
            </a:r>
            <a:r>
              <a:rPr lang="en-US" dirty="0">
                <a:solidFill>
                  <a:srgbClr val="000000"/>
                </a:solidFill>
                <a:latin typeface="Arial" panose="020B0604020202020204" pitchFamily="34" charset="0"/>
              </a:rPr>
              <a:t>. </a:t>
            </a:r>
            <a:endParaRPr lang="vi-VN" b="0" i="0" dirty="0">
              <a:solidFill>
                <a:srgbClr val="000000"/>
              </a:solidFill>
              <a:effectLst/>
              <a:latin typeface="Arial" panose="020B0604020202020204" pitchFamily="34" charset="0"/>
            </a:endParaRPr>
          </a:p>
          <a:p>
            <a:pPr algn="just">
              <a:lnSpc>
                <a:spcPct val="100000"/>
              </a:lnSpc>
              <a:spcBef>
                <a:spcPts val="600"/>
              </a:spcBef>
              <a:spcAft>
                <a:spcPts val="0"/>
              </a:spcAft>
            </a:pPr>
            <a:r>
              <a:rPr lang="vi-VN" b="0" i="0" dirty="0">
                <a:solidFill>
                  <a:srgbClr val="000000"/>
                </a:solidFill>
                <a:effectLst/>
                <a:latin typeface="Arial" panose="020B0604020202020204" pitchFamily="34" charset="0"/>
              </a:rPr>
              <a:t>Tư vấn, hỗ trợ tâm lý, động viên người bệnh.</a:t>
            </a:r>
          </a:p>
          <a:p>
            <a:pPr algn="just">
              <a:lnSpc>
                <a:spcPct val="100000"/>
              </a:lnSpc>
              <a:spcBef>
                <a:spcPts val="600"/>
              </a:spcBef>
              <a:spcAft>
                <a:spcPts val="0"/>
              </a:spcAft>
            </a:pPr>
            <a:r>
              <a:rPr lang="vi-VN" b="0" i="0" dirty="0">
                <a:solidFill>
                  <a:srgbClr val="000000"/>
                </a:solidFill>
                <a:effectLst/>
                <a:latin typeface="Arial" panose="020B0604020202020204" pitchFamily="34" charset="0"/>
              </a:rPr>
              <a:t>Theo dõi lâm sàng, tiến triển tổn thương phổi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X-quang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CT</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vi-VN" b="1" i="0" dirty="0">
                <a:solidFill>
                  <a:srgbClr val="C00000"/>
                </a:solidFill>
                <a:effectLst/>
                <a:latin typeface="Arial" panose="020B0604020202020204" pitchFamily="34" charset="0"/>
              </a:rPr>
              <a:t>đặc biệt ngày 7-10</a:t>
            </a:r>
            <a:r>
              <a:rPr lang="vi-VN" b="0" i="0" dirty="0">
                <a:solidFill>
                  <a:srgbClr val="000000"/>
                </a:solidFill>
                <a:effectLst/>
                <a:latin typeface="Arial" panose="020B0604020202020204" pitchFamily="34" charset="0"/>
              </a:rPr>
              <a:t>, phát hiện nặng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suy </a:t>
            </a:r>
            <a:r>
              <a:rPr lang="en-US" b="0" i="0" dirty="0">
                <a:solidFill>
                  <a:srgbClr val="000000"/>
                </a:solidFill>
                <a:effectLst/>
                <a:latin typeface="Arial" panose="020B0604020202020204" pitchFamily="34" charset="0"/>
              </a:rPr>
              <a:t>HH</a:t>
            </a:r>
            <a:r>
              <a:rPr lang="vi-VN" b="0" i="0" dirty="0">
                <a:solidFill>
                  <a:srgbClr val="000000"/>
                </a:solidFill>
                <a:effectLst/>
                <a:latin typeface="Arial" panose="020B0604020202020204" pitchFamily="34" charset="0"/>
              </a:rPr>
              <a:t>, tuần hoàn</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algn="just">
              <a:lnSpc>
                <a:spcPct val="100000"/>
              </a:lnSpc>
              <a:spcBef>
                <a:spcPts val="600"/>
              </a:spcBef>
              <a:spcAft>
                <a:spcPts val="0"/>
              </a:spcAft>
            </a:pPr>
            <a:r>
              <a:rPr lang="en-US" b="0" i="0" dirty="0">
                <a:solidFill>
                  <a:srgbClr val="000000"/>
                </a:solidFill>
                <a:effectLst/>
                <a:latin typeface="Arial" panose="020B0604020202020204" pitchFamily="34" charset="0"/>
              </a:rPr>
              <a:t>D</a:t>
            </a:r>
            <a:r>
              <a:rPr lang="vi-VN" b="0" i="0" dirty="0">
                <a:solidFill>
                  <a:srgbClr val="000000"/>
                </a:solidFill>
                <a:effectLst/>
                <a:latin typeface="Arial" panose="020B0604020202020204" pitchFamily="34" charset="0"/>
              </a:rPr>
              <a:t>ụng cụ cấp cứu tối thiểu: máy theo dõi </a:t>
            </a:r>
            <a:r>
              <a:rPr lang="en-US" b="0" i="0" dirty="0">
                <a:solidFill>
                  <a:srgbClr val="000000"/>
                </a:solidFill>
                <a:effectLst/>
                <a:latin typeface="Arial" panose="020B0604020202020204" pitchFamily="34" charset="0"/>
              </a:rPr>
              <a:t>SpO2</a:t>
            </a:r>
            <a:r>
              <a:rPr lang="vi-VN" b="0" i="0" dirty="0">
                <a:solidFill>
                  <a:srgbClr val="000000"/>
                </a:solidFill>
                <a:effectLst/>
                <a:latin typeface="Arial" panose="020B0604020202020204" pitchFamily="34" charset="0"/>
              </a:rPr>
              <a:t>, hệ thống/bình cung cấp ô</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xy, gọng mũi, mask có túi dự trữ, bóng, mặt nạ, </a:t>
            </a:r>
            <a:r>
              <a:rPr lang="en-US" b="0" i="0" dirty="0" err="1">
                <a:solidFill>
                  <a:srgbClr val="000000"/>
                </a:solidFill>
                <a:effectLst/>
                <a:latin typeface="Arial" panose="020B0604020202020204" pitchFamily="34" charset="0"/>
              </a:rPr>
              <a:t>máy</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thở</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và dụng cụ đặt ống </a:t>
            </a:r>
            <a:r>
              <a:rPr lang="en-US" b="0" i="0" dirty="0">
                <a:solidFill>
                  <a:srgbClr val="000000"/>
                </a:solidFill>
                <a:effectLst/>
                <a:latin typeface="Arial" panose="020B0604020202020204" pitchFamily="34" charset="0"/>
              </a:rPr>
              <a:t>NKQ</a:t>
            </a:r>
            <a:r>
              <a:rPr lang="vi-VN" b="0" i="0" dirty="0">
                <a:solidFill>
                  <a:srgbClr val="000000"/>
                </a:solidFill>
                <a:effectLst/>
                <a:latin typeface="Arial" panose="020B0604020202020204" pitchFamily="34" charset="0"/>
              </a:rPr>
              <a:t> phù hợp các lứa tuổi</a:t>
            </a:r>
            <a:r>
              <a:rPr lang="en-US" dirty="0">
                <a:solidFill>
                  <a:srgbClr val="000000"/>
                </a:solidFill>
                <a:latin typeface="Arial" panose="020B0604020202020204" pitchFamily="34" charset="0"/>
              </a:rPr>
              <a:t>, ECMO,..</a:t>
            </a:r>
            <a:endParaRPr lang="vi-VN" b="0" i="0" dirty="0">
              <a:solidFill>
                <a:srgbClr val="000000"/>
              </a:solidFill>
              <a:effectLst/>
              <a:latin typeface="Arial" panose="020B0604020202020204" pitchFamily="34" charset="0"/>
            </a:endParaRPr>
          </a:p>
          <a:p>
            <a:pPr marL="0" indent="0" algn="just">
              <a:lnSpc>
                <a:spcPct val="100000"/>
              </a:lnSpc>
              <a:spcAft>
                <a:spcPts val="0"/>
              </a:spcAft>
              <a:buNone/>
            </a:pPr>
            <a:endParaRPr lang="en-US" dirty="0"/>
          </a:p>
        </p:txBody>
      </p:sp>
    </p:spTree>
    <p:extLst>
      <p:ext uri="{BB962C8B-B14F-4D97-AF65-F5344CB8AC3E}">
        <p14:creationId xmlns:p14="http://schemas.microsoft.com/office/powerpoint/2010/main" val="109420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0F80-A0CA-4136-99EE-4DAAE3286546}"/>
              </a:ext>
            </a:extLst>
          </p:cNvPr>
          <p:cNvSpPr>
            <a:spLocks noGrp="1"/>
          </p:cNvSpPr>
          <p:nvPr>
            <p:ph type="title"/>
          </p:nvPr>
        </p:nvSpPr>
        <p:spPr>
          <a:xfrm>
            <a:off x="303213" y="446227"/>
            <a:ext cx="8718550" cy="688836"/>
          </a:xfrm>
        </p:spPr>
        <p:txBody>
          <a:bodyPr/>
          <a:lstStyle/>
          <a:p>
            <a:pPr algn="ctr"/>
            <a:r>
              <a:rPr lang="en-US" sz="3200" b="1" i="0" u="none" strike="noStrike" dirty="0">
                <a:solidFill>
                  <a:srgbClr val="C00000"/>
                </a:solidFill>
                <a:effectLst/>
                <a:latin typeface="Arial" panose="020B0604020202020204" pitchFamily="34" charset="0"/>
              </a:rPr>
              <a:t>III- </a:t>
            </a:r>
            <a:r>
              <a:rPr lang="vi-VN" sz="3200" b="1" i="0" u="none" strike="noStrike" dirty="0">
                <a:solidFill>
                  <a:srgbClr val="C00000"/>
                </a:solidFill>
                <a:effectLst/>
                <a:latin typeface="Arial" panose="020B0604020202020204" pitchFamily="34" charset="0"/>
              </a:rPr>
              <a:t>Điều trị suy hô hấp</a:t>
            </a:r>
            <a:br>
              <a:rPr lang="vi-VN" sz="3200" b="0" i="0" dirty="0">
                <a:solidFill>
                  <a:srgbClr val="C00000"/>
                </a:solidFill>
                <a:effectLst/>
                <a:latin typeface="Arial" panose="020B0604020202020204" pitchFamily="34" charset="0"/>
              </a:rPr>
            </a:br>
            <a:endParaRPr lang="en-US" sz="3200" dirty="0">
              <a:solidFill>
                <a:srgbClr val="C00000"/>
              </a:solidFill>
            </a:endParaRPr>
          </a:p>
        </p:txBody>
      </p:sp>
      <p:sp>
        <p:nvSpPr>
          <p:cNvPr id="3" name="Content Placeholder 2">
            <a:extLst>
              <a:ext uri="{FF2B5EF4-FFF2-40B4-BE49-F238E27FC236}">
                <a16:creationId xmlns:a16="http://schemas.microsoft.com/office/drawing/2014/main" id="{31D94551-8A9F-4004-A246-7AB9B02EA9C8}"/>
              </a:ext>
            </a:extLst>
          </p:cNvPr>
          <p:cNvSpPr>
            <a:spLocks noGrp="1"/>
          </p:cNvSpPr>
          <p:nvPr>
            <p:ph idx="1"/>
          </p:nvPr>
        </p:nvSpPr>
        <p:spPr>
          <a:xfrm>
            <a:off x="303213" y="1325563"/>
            <a:ext cx="8489657" cy="2500287"/>
          </a:xfrm>
        </p:spPr>
        <p:txBody>
          <a:bodyPr/>
          <a:lstStyle/>
          <a:p>
            <a:pPr marL="0" indent="0" algn="just">
              <a:spcBef>
                <a:spcPts val="600"/>
              </a:spcBef>
              <a:spcAft>
                <a:spcPts val="600"/>
              </a:spcAft>
              <a:buNone/>
            </a:pPr>
            <a:r>
              <a:rPr lang="vi-VN" b="1" i="1" dirty="0">
                <a:solidFill>
                  <a:srgbClr val="C00000"/>
                </a:solidFill>
                <a:effectLst/>
                <a:latin typeface="Arial" panose="020B0604020202020204" pitchFamily="34" charset="0"/>
              </a:rPr>
              <a:t>3.1. Liệu pháp ô xy và theo dõi</a:t>
            </a:r>
          </a:p>
          <a:p>
            <a:pPr marL="0" indent="0" algn="just">
              <a:spcBef>
                <a:spcPts val="600"/>
              </a:spcBef>
              <a:spcAft>
                <a:spcPts val="600"/>
              </a:spcAft>
              <a:buNone/>
            </a:pPr>
            <a:r>
              <a:rPr lang="vi-VN" b="0" dirty="0">
                <a:solidFill>
                  <a:srgbClr val="000000"/>
                </a:solidFill>
                <a:effectLst/>
                <a:latin typeface="Arial" panose="020B0604020202020204" pitchFamily="34" charset="0"/>
              </a:rPr>
              <a:t>- Cho thở ô</a:t>
            </a:r>
            <a:r>
              <a:rPr lang="en-US" b="0" dirty="0">
                <a:solidFill>
                  <a:srgbClr val="000000"/>
                </a:solidFill>
                <a:effectLst/>
                <a:latin typeface="Arial" panose="020B0604020202020204" pitchFamily="34" charset="0"/>
              </a:rPr>
              <a:t>-</a:t>
            </a:r>
            <a:r>
              <a:rPr lang="vi-VN" b="0" dirty="0">
                <a:solidFill>
                  <a:srgbClr val="000000"/>
                </a:solidFill>
                <a:effectLst/>
                <a:latin typeface="Arial" panose="020B0604020202020204" pitchFamily="34" charset="0"/>
              </a:rPr>
              <a:t>xy ngay với </a:t>
            </a:r>
            <a:r>
              <a:rPr lang="en-US" b="0" dirty="0">
                <a:solidFill>
                  <a:srgbClr val="000000"/>
                </a:solidFill>
                <a:effectLst/>
                <a:latin typeface="Arial" panose="020B0604020202020204" pitchFamily="34" charset="0"/>
              </a:rPr>
              <a:t>BN</a:t>
            </a:r>
            <a:r>
              <a:rPr lang="vi-VN" b="0" dirty="0">
                <a:solidFill>
                  <a:srgbClr val="000000"/>
                </a:solidFill>
                <a:effectLst/>
                <a:latin typeface="Arial" panose="020B0604020202020204" pitchFamily="34" charset="0"/>
              </a:rPr>
              <a:t> viêm đường hô hấp cấp nặng có suy hô hấp, thiếu ô xy máu, sốc</a:t>
            </a:r>
            <a:r>
              <a:rPr lang="en-US" b="0" dirty="0">
                <a:solidFill>
                  <a:srgbClr val="000000"/>
                </a:solidFill>
                <a:effectLst/>
                <a:latin typeface="Arial" panose="020B0604020202020204" pitchFamily="34" charset="0"/>
              </a:rPr>
              <a:t>,…</a:t>
            </a:r>
            <a:r>
              <a:rPr lang="vi-VN" b="0" dirty="0">
                <a:solidFill>
                  <a:srgbClr val="000000"/>
                </a:solidFill>
                <a:effectLst/>
                <a:latin typeface="Arial" panose="020B0604020202020204" pitchFamily="34" charset="0"/>
              </a:rPr>
              <a:t> để đạt đích SpO</a:t>
            </a:r>
            <a:r>
              <a:rPr lang="vi-VN" b="0" baseline="-25000" dirty="0">
                <a:solidFill>
                  <a:srgbClr val="000000"/>
                </a:solidFill>
                <a:effectLst/>
                <a:latin typeface="Arial" panose="020B0604020202020204" pitchFamily="34" charset="0"/>
              </a:rPr>
              <a:t>2</a:t>
            </a:r>
            <a:r>
              <a:rPr lang="vi-VN" b="0" dirty="0">
                <a:solidFill>
                  <a:srgbClr val="000000"/>
                </a:solidFill>
                <a:effectLst/>
                <a:latin typeface="Arial" panose="020B0604020202020204" pitchFamily="34" charset="0"/>
              </a:rPr>
              <a:t> &gt; 94%</a:t>
            </a:r>
            <a:r>
              <a:rPr lang="en-US" b="0" dirty="0">
                <a:solidFill>
                  <a:srgbClr val="000000"/>
                </a:solidFill>
                <a:effectLst/>
                <a:latin typeface="Arial" panose="020B0604020202020204" pitchFamily="34" charset="0"/>
              </a:rPr>
              <a:t>.</a:t>
            </a:r>
            <a:endParaRPr lang="vi-VN" b="0" dirty="0">
              <a:solidFill>
                <a:srgbClr val="000000"/>
              </a:solidFill>
              <a:effectLst/>
              <a:latin typeface="Arial" panose="020B0604020202020204" pitchFamily="34" charset="0"/>
            </a:endParaRPr>
          </a:p>
          <a:p>
            <a:pPr marL="0" indent="0" algn="just">
              <a:spcBef>
                <a:spcPts val="600"/>
              </a:spcBef>
              <a:spcAft>
                <a:spcPts val="600"/>
              </a:spcAft>
              <a:buNone/>
            </a:pPr>
            <a:r>
              <a:rPr lang="vi-VN" b="0" dirty="0">
                <a:solidFill>
                  <a:srgbClr val="000000"/>
                </a:solidFill>
                <a:effectLst/>
                <a:latin typeface="Arial" panose="020B0604020202020204" pitchFamily="34" charset="0"/>
              </a:rPr>
              <a:t>- Theo dõi sát phát hiện các dấu hiệu nặng, thất bại với liệu pháp thở oxy để can thiệp kịp thời.</a:t>
            </a:r>
          </a:p>
          <a:p>
            <a:pPr marL="0" indent="0" algn="just">
              <a:buNone/>
            </a:pPr>
            <a:endParaRPr lang="en-US" dirty="0"/>
          </a:p>
        </p:txBody>
      </p:sp>
      <p:pic>
        <p:nvPicPr>
          <p:cNvPr id="5" name="Picture 4">
            <a:extLst>
              <a:ext uri="{FF2B5EF4-FFF2-40B4-BE49-F238E27FC236}">
                <a16:creationId xmlns:a16="http://schemas.microsoft.com/office/drawing/2014/main" id="{5B9F9BCE-9E78-415A-A064-472DD6452D93}"/>
              </a:ext>
            </a:extLst>
          </p:cNvPr>
          <p:cNvPicPr>
            <a:picLocks noChangeAspect="1"/>
          </p:cNvPicPr>
          <p:nvPr/>
        </p:nvPicPr>
        <p:blipFill>
          <a:blip r:embed="rId2"/>
          <a:stretch>
            <a:fillRect/>
          </a:stretch>
        </p:blipFill>
        <p:spPr>
          <a:xfrm>
            <a:off x="1926079" y="3784869"/>
            <a:ext cx="5596455" cy="3019204"/>
          </a:xfrm>
          <a:prstGeom prst="rect">
            <a:avLst/>
          </a:prstGeom>
        </p:spPr>
      </p:pic>
    </p:spTree>
    <p:extLst>
      <p:ext uri="{BB962C8B-B14F-4D97-AF65-F5344CB8AC3E}">
        <p14:creationId xmlns:p14="http://schemas.microsoft.com/office/powerpoint/2010/main" val="39335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484094"/>
            <a:ext cx="8718550" cy="650969"/>
          </a:xfrm>
        </p:spPr>
        <p:txBody>
          <a:bodyPr/>
          <a:lstStyle/>
          <a:p>
            <a:pPr algn="ctr"/>
            <a:r>
              <a:rPr lang="en-US" sz="3600" b="1">
                <a:solidFill>
                  <a:srgbClr val="BC0000"/>
                </a:solidFill>
                <a:latin typeface="Arial" panose="020B0604020202020204" pitchFamily="34" charset="0"/>
              </a:rPr>
              <a:t>NỘI DUNG</a:t>
            </a:r>
          </a:p>
        </p:txBody>
      </p:sp>
      <p:sp>
        <p:nvSpPr>
          <p:cNvPr id="3" name="Content Placeholder 2"/>
          <p:cNvSpPr>
            <a:spLocks noGrp="1"/>
          </p:cNvSpPr>
          <p:nvPr>
            <p:ph idx="1"/>
          </p:nvPr>
        </p:nvSpPr>
        <p:spPr>
          <a:xfrm>
            <a:off x="430766" y="1653296"/>
            <a:ext cx="8399573" cy="3445016"/>
          </a:xfrm>
        </p:spPr>
        <p:txBody>
          <a:bodyPr/>
          <a:lstStyle/>
          <a:p>
            <a:pPr marL="571500" indent="-571500" algn="just">
              <a:lnSpc>
                <a:spcPct val="100000"/>
              </a:lnSpc>
              <a:buClr>
                <a:srgbClr val="C00000"/>
              </a:buClr>
              <a:buFont typeface="+mj-lt"/>
              <a:buAutoNum type="alphaUcPeriod"/>
            </a:pPr>
            <a:r>
              <a:rPr lang="en-US" sz="2800" b="1" dirty="0" err="1">
                <a:solidFill>
                  <a:schemeClr val="tx1"/>
                </a:solidFill>
                <a:latin typeface="Arial" panose="020B0604020202020204" pitchFamily="34" charset="0"/>
                <a:cs typeface="Arial" panose="020B0604020202020204" pitchFamily="34" charset="0"/>
              </a:rPr>
              <a:t>Phân</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loại</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mức</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độ</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nặng</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nhẹ</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bệnh</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nhân</a:t>
            </a:r>
            <a:r>
              <a:rPr lang="en-US" sz="2800" b="1" dirty="0">
                <a:solidFill>
                  <a:schemeClr val="tx1"/>
                </a:solidFill>
                <a:latin typeface="Arial" panose="020B0604020202020204" pitchFamily="34" charset="0"/>
                <a:cs typeface="Arial" panose="020B0604020202020204" pitchFamily="34" charset="0"/>
              </a:rPr>
              <a:t> COVID-19</a:t>
            </a:r>
          </a:p>
          <a:p>
            <a:pPr marL="571500" indent="-571500" algn="just">
              <a:lnSpc>
                <a:spcPct val="100000"/>
              </a:lnSpc>
              <a:buClr>
                <a:srgbClr val="C00000"/>
              </a:buClr>
              <a:buFont typeface="+mj-lt"/>
              <a:buAutoNum type="alphaUcPeriod"/>
            </a:pPr>
            <a:r>
              <a:rPr lang="en-US" sz="2800" b="1" dirty="0" err="1">
                <a:solidFill>
                  <a:schemeClr val="tx1"/>
                </a:solidFill>
                <a:latin typeface="Arial" panose="020B0604020202020204" pitchFamily="34" charset="0"/>
                <a:cs typeface="Arial" panose="020B0604020202020204" pitchFamily="34" charset="0"/>
              </a:rPr>
              <a:t>Chăm</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sóc</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và</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điều</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trị</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bệnh</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nhân</a:t>
            </a:r>
            <a:r>
              <a:rPr lang="en-US" sz="2800" b="1" dirty="0">
                <a:solidFill>
                  <a:schemeClr val="tx1"/>
                </a:solidFill>
                <a:latin typeface="Arial" panose="020B0604020202020204" pitchFamily="34" charset="0"/>
                <a:cs typeface="Arial" panose="020B0604020202020204" pitchFamily="34" charset="0"/>
              </a:rPr>
              <a:t> COVID-19.</a:t>
            </a:r>
          </a:p>
          <a:p>
            <a:pPr marL="571500" indent="-571500" algn="just">
              <a:lnSpc>
                <a:spcPct val="100000"/>
              </a:lnSpc>
              <a:buClr>
                <a:srgbClr val="C00000"/>
              </a:buClr>
              <a:buFont typeface="+mj-lt"/>
              <a:buAutoNum type="alphaUcPeriod"/>
            </a:pPr>
            <a:r>
              <a:rPr lang="en-US" sz="2800" b="1" dirty="0" err="1">
                <a:solidFill>
                  <a:schemeClr val="tx1"/>
                </a:solidFill>
                <a:latin typeface="Arial" panose="020B0604020202020204" pitchFamily="34" charset="0"/>
                <a:cs typeface="Arial" panose="020B0604020202020204" pitchFamily="34" charset="0"/>
              </a:rPr>
              <a:t>Các</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biện</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pháp</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dự</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phòng</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lây</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nhiễm</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chéo</a:t>
            </a:r>
            <a:r>
              <a:rPr lang="en-US" sz="2800" b="1" dirty="0">
                <a:solidFill>
                  <a:schemeClr val="tx1"/>
                </a:solidFill>
                <a:latin typeface="Arial" panose="020B0604020202020204" pitchFamily="34" charset="0"/>
                <a:cs typeface="Arial" panose="020B0604020202020204" pitchFamily="34" charset="0"/>
              </a:rPr>
              <a:t> COVID-19.</a:t>
            </a:r>
          </a:p>
          <a:p>
            <a:pPr marL="514350" indent="-514350" algn="just">
              <a:lnSpc>
                <a:spcPct val="100000"/>
              </a:lnSpc>
              <a:buClr>
                <a:srgbClr val="C00000"/>
              </a:buClr>
              <a:buFont typeface="+mj-lt"/>
              <a:buAutoNum type="alphaUcPeriod"/>
            </a:pPr>
            <a:endParaRPr lang="en-US" sz="28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78AC84A-4189-4507-8711-BC605C4D33E5}"/>
              </a:ext>
            </a:extLst>
          </p:cNvPr>
          <p:cNvPicPr>
            <a:picLocks noChangeAspect="1"/>
          </p:cNvPicPr>
          <p:nvPr/>
        </p:nvPicPr>
        <p:blipFill>
          <a:blip r:embed="rId2"/>
          <a:stretch>
            <a:fillRect/>
          </a:stretch>
        </p:blipFill>
        <p:spPr>
          <a:xfrm>
            <a:off x="45964" y="4467921"/>
            <a:ext cx="3053428" cy="2297248"/>
          </a:xfrm>
          <a:prstGeom prst="rect">
            <a:avLst/>
          </a:prstGeom>
          <a:ln>
            <a:noFill/>
          </a:ln>
          <a:effectLst>
            <a:softEdge rad="112500"/>
          </a:effectLst>
        </p:spPr>
      </p:pic>
      <p:pic>
        <p:nvPicPr>
          <p:cNvPr id="5" name="Picture 4">
            <a:extLst>
              <a:ext uri="{FF2B5EF4-FFF2-40B4-BE49-F238E27FC236}">
                <a16:creationId xmlns:a16="http://schemas.microsoft.com/office/drawing/2014/main" id="{993FCE43-F8E3-4A80-9740-8F9E65394C00}"/>
              </a:ext>
            </a:extLst>
          </p:cNvPr>
          <p:cNvPicPr>
            <a:picLocks noChangeAspect="1"/>
          </p:cNvPicPr>
          <p:nvPr/>
        </p:nvPicPr>
        <p:blipFill>
          <a:blip r:embed="rId3"/>
          <a:stretch>
            <a:fillRect/>
          </a:stretch>
        </p:blipFill>
        <p:spPr>
          <a:xfrm>
            <a:off x="3152554" y="4467921"/>
            <a:ext cx="3110022" cy="2268946"/>
          </a:xfrm>
          <a:prstGeom prst="rect">
            <a:avLst/>
          </a:prstGeom>
          <a:ln>
            <a:noFill/>
          </a:ln>
          <a:effectLst>
            <a:softEdge rad="112500"/>
          </a:effectLst>
        </p:spPr>
      </p:pic>
      <p:pic>
        <p:nvPicPr>
          <p:cNvPr id="6" name="Picture 5">
            <a:extLst>
              <a:ext uri="{FF2B5EF4-FFF2-40B4-BE49-F238E27FC236}">
                <a16:creationId xmlns:a16="http://schemas.microsoft.com/office/drawing/2014/main" id="{10F35653-C28B-4767-8B72-4A517C177E7B}"/>
              </a:ext>
            </a:extLst>
          </p:cNvPr>
          <p:cNvPicPr>
            <a:picLocks noChangeAspect="1"/>
          </p:cNvPicPr>
          <p:nvPr/>
        </p:nvPicPr>
        <p:blipFill>
          <a:blip r:embed="rId4"/>
          <a:stretch>
            <a:fillRect/>
          </a:stretch>
        </p:blipFill>
        <p:spPr>
          <a:xfrm>
            <a:off x="5996440" y="4554256"/>
            <a:ext cx="3147560" cy="2096275"/>
          </a:xfrm>
          <a:prstGeom prst="rect">
            <a:avLst/>
          </a:prstGeom>
          <a:ln>
            <a:noFill/>
          </a:ln>
          <a:effectLst>
            <a:softEdge rad="112500"/>
          </a:effectLst>
        </p:spPr>
      </p:pic>
    </p:spTree>
    <p:extLst>
      <p:ext uri="{BB962C8B-B14F-4D97-AF65-F5344CB8AC3E}">
        <p14:creationId xmlns:p14="http://schemas.microsoft.com/office/powerpoint/2010/main" val="426184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5862-5E92-47C8-AEF1-5C21C854822E}"/>
              </a:ext>
            </a:extLst>
          </p:cNvPr>
          <p:cNvSpPr>
            <a:spLocks noGrp="1"/>
          </p:cNvSpPr>
          <p:nvPr>
            <p:ph type="title"/>
          </p:nvPr>
        </p:nvSpPr>
        <p:spPr>
          <a:xfrm>
            <a:off x="212725" y="250458"/>
            <a:ext cx="8718550" cy="554215"/>
          </a:xfrm>
        </p:spPr>
        <p:txBody>
          <a:bodyPr/>
          <a:lstStyle/>
          <a:p>
            <a:r>
              <a:rPr lang="vi-VN" sz="3200" b="1" i="1" dirty="0">
                <a:solidFill>
                  <a:srgbClr val="C00000"/>
                </a:solidFill>
                <a:effectLst/>
                <a:latin typeface="Arial" panose="020B0604020202020204" pitchFamily="34" charset="0"/>
              </a:rPr>
              <a:t>3.2. Điều trị suy hô hấp nguy kịch &amp; ARDS</a:t>
            </a:r>
            <a:br>
              <a:rPr lang="vi-VN" sz="3200" b="0" i="0" dirty="0">
                <a:solidFill>
                  <a:srgbClr val="C00000"/>
                </a:solidFill>
                <a:effectLst/>
                <a:latin typeface="Arial" panose="020B0604020202020204" pitchFamily="34" charset="0"/>
              </a:rPr>
            </a:br>
            <a:endParaRPr lang="en-US" sz="3200" dirty="0">
              <a:solidFill>
                <a:srgbClr val="C00000"/>
              </a:solidFill>
            </a:endParaRPr>
          </a:p>
        </p:txBody>
      </p:sp>
      <p:sp>
        <p:nvSpPr>
          <p:cNvPr id="3" name="Content Placeholder 2">
            <a:extLst>
              <a:ext uri="{FF2B5EF4-FFF2-40B4-BE49-F238E27FC236}">
                <a16:creationId xmlns:a16="http://schemas.microsoft.com/office/drawing/2014/main" id="{77191CD0-F0EF-4B07-BA60-B6E7D3216609}"/>
              </a:ext>
            </a:extLst>
          </p:cNvPr>
          <p:cNvSpPr>
            <a:spLocks noGrp="1"/>
          </p:cNvSpPr>
          <p:nvPr>
            <p:ph idx="1"/>
          </p:nvPr>
        </p:nvSpPr>
        <p:spPr>
          <a:xfrm>
            <a:off x="523946" y="958291"/>
            <a:ext cx="8188457" cy="5802871"/>
          </a:xfrm>
        </p:spPr>
        <p:txBody>
          <a:bodyPr/>
          <a:lstStyle/>
          <a:p>
            <a:pPr marL="0" indent="0" algn="just">
              <a:spcBef>
                <a:spcPts val="600"/>
              </a:spcBef>
              <a:spcAft>
                <a:spcPts val="600"/>
              </a:spcAft>
              <a:buNone/>
            </a:pPr>
            <a:r>
              <a:rPr lang="vi-VN" b="0" i="0" dirty="0">
                <a:solidFill>
                  <a:srgbClr val="000000"/>
                </a:solidFill>
                <a:effectLst/>
                <a:latin typeface="Arial" panose="020B0604020202020204" pitchFamily="34" charset="0"/>
              </a:rPr>
              <a:t>- Khi </a:t>
            </a:r>
            <a:r>
              <a:rPr lang="en-US" b="0" i="0" dirty="0">
                <a:solidFill>
                  <a:srgbClr val="000000"/>
                </a:solidFill>
                <a:effectLst/>
                <a:latin typeface="Arial" panose="020B0604020202020204" pitchFamily="34" charset="0"/>
              </a:rPr>
              <a:t>O</a:t>
            </a:r>
            <a:r>
              <a:rPr lang="en-US"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máu không được cải thiện,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 92%, hoặc/và gắng sức hô hấp: chỉ định thở thở ô xy dòng cao qua gọng mũi (High Flow Nasal Oxygen</a:t>
            </a:r>
            <a:r>
              <a:rPr lang="en-US" b="0" i="0" dirty="0">
                <a:solidFill>
                  <a:srgbClr val="000000"/>
                </a:solidFill>
                <a:effectLst/>
                <a:latin typeface="Arial" panose="020B0604020202020204" pitchFamily="34" charset="0"/>
              </a:rPr>
              <a:t>-HFNO</a:t>
            </a:r>
            <a:r>
              <a:rPr lang="vi-VN" b="0" i="0" dirty="0">
                <a:solidFill>
                  <a:srgbClr val="000000"/>
                </a:solidFill>
                <a:effectLst/>
                <a:latin typeface="Arial" panose="020B0604020202020204" pitchFamily="34" charset="0"/>
              </a:rPr>
              <a:t>), CPAP, hoặc thở máy không xâm nhập BiPAP.</a:t>
            </a:r>
          </a:p>
          <a:p>
            <a:pPr marL="0" indent="0" algn="just">
              <a:spcBef>
                <a:spcPts val="600"/>
              </a:spcBef>
              <a:spcAft>
                <a:spcPts val="600"/>
              </a:spcAft>
              <a:buNone/>
            </a:pPr>
            <a:r>
              <a:rPr lang="vi-VN" b="0" i="0" dirty="0">
                <a:solidFill>
                  <a:srgbClr val="000000"/>
                </a:solidFill>
                <a:effectLst/>
                <a:latin typeface="Arial" panose="020B0604020202020204" pitchFamily="34" charset="0"/>
              </a:rPr>
              <a:t>- Không áp dụng thở máy không xâm nhập</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R</a:t>
            </a:r>
            <a:r>
              <a:rPr lang="vi-VN" b="0" i="0" dirty="0">
                <a:solidFill>
                  <a:srgbClr val="000000"/>
                </a:solidFill>
                <a:effectLst/>
                <a:latin typeface="Arial" panose="020B0604020202020204" pitchFamily="34" charset="0"/>
              </a:rPr>
              <a:t>ối loạn huyết động, suy chức năng đa cơ quan, rối loạn ý thức.</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heo dõi chặt chẽ để can thiệp kịp thời. Nếu thiếu ô xy không cải thiện với hỗ trợ hô hấp không xâm nhập</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sym typeface="Wingdings" panose="05000000000000000000" pitchFamily="2" charset="2"/>
              </a:rPr>
              <a:t> </a:t>
            </a:r>
            <a:r>
              <a:rPr lang="vi-VN" b="0" i="0" dirty="0">
                <a:solidFill>
                  <a:srgbClr val="000000"/>
                </a:solidFill>
                <a:effectLst/>
                <a:latin typeface="Arial" panose="020B0604020202020204" pitchFamily="34" charset="0"/>
              </a:rPr>
              <a:t>đặt </a:t>
            </a:r>
            <a:r>
              <a:rPr lang="en-US" b="0" i="0" dirty="0">
                <a:solidFill>
                  <a:srgbClr val="000000"/>
                </a:solidFill>
                <a:effectLst/>
                <a:latin typeface="Arial" panose="020B0604020202020204" pitchFamily="34" charset="0"/>
              </a:rPr>
              <a:t>NKQ</a:t>
            </a:r>
            <a:r>
              <a:rPr lang="vi-VN" b="0" i="0" dirty="0">
                <a:solidFill>
                  <a:srgbClr val="000000"/>
                </a:solidFill>
                <a:effectLst/>
                <a:latin typeface="Arial" panose="020B0604020202020204" pitchFamily="34" charset="0"/>
              </a:rPr>
              <a:t> và thở máy xâm nhập.</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Đ</a:t>
            </a:r>
            <a:r>
              <a:rPr lang="vi-VN" b="0" i="0" dirty="0">
                <a:solidFill>
                  <a:srgbClr val="000000"/>
                </a:solidFill>
                <a:effectLst/>
                <a:latin typeface="Arial" panose="020B0604020202020204" pitchFamily="34" charset="0"/>
              </a:rPr>
              <a:t>ặt ống </a:t>
            </a:r>
            <a:r>
              <a:rPr lang="en-US" b="0" i="0" dirty="0">
                <a:solidFill>
                  <a:srgbClr val="000000"/>
                </a:solidFill>
                <a:effectLst/>
                <a:latin typeface="Arial" panose="020B0604020202020204" pitchFamily="34" charset="0"/>
              </a:rPr>
              <a:t>NKQ</a:t>
            </a:r>
            <a:r>
              <a:rPr lang="vi-VN" b="0" i="0" dirty="0">
                <a:solidFill>
                  <a:srgbClr val="000000"/>
                </a:solidFill>
                <a:effectLst/>
                <a:latin typeface="Arial" panose="020B0604020202020204" pitchFamily="34" charset="0"/>
              </a:rPr>
              <a:t> bởi người có kinh nghiệm, áp dụng các biện pháp dự phòng lây nhiễm qua không khí khi đặt </a:t>
            </a:r>
            <a:r>
              <a:rPr lang="en-US" b="0" i="0" dirty="0">
                <a:solidFill>
                  <a:srgbClr val="000000"/>
                </a:solidFill>
                <a:effectLst/>
                <a:latin typeface="Arial" panose="020B0604020202020204" pitchFamily="34" charset="0"/>
              </a:rPr>
              <a:t>NKQ</a:t>
            </a:r>
            <a:r>
              <a:rPr lang="vi-VN" b="0" i="0" dirty="0">
                <a:solidFill>
                  <a:srgbClr val="000000"/>
                </a:solidFill>
                <a:effectLst/>
                <a:latin typeface="Arial" panose="020B0604020202020204" pitchFamily="34" charset="0"/>
              </a:rPr>
              <a:t>.</a:t>
            </a:r>
          </a:p>
          <a:p>
            <a:pPr marL="0" indent="0" algn="just">
              <a:buNone/>
            </a:pPr>
            <a:endParaRPr lang="en-US" dirty="0"/>
          </a:p>
        </p:txBody>
      </p:sp>
      <p:pic>
        <p:nvPicPr>
          <p:cNvPr id="4" name="Picture 3">
            <a:extLst>
              <a:ext uri="{FF2B5EF4-FFF2-40B4-BE49-F238E27FC236}">
                <a16:creationId xmlns:a16="http://schemas.microsoft.com/office/drawing/2014/main" id="{BA3C28F3-B07F-414B-A890-AFFE152F6C7D}"/>
              </a:ext>
            </a:extLst>
          </p:cNvPr>
          <p:cNvPicPr>
            <a:picLocks noChangeAspect="1"/>
          </p:cNvPicPr>
          <p:nvPr/>
        </p:nvPicPr>
        <p:blipFill>
          <a:blip r:embed="rId2"/>
          <a:stretch>
            <a:fillRect/>
          </a:stretch>
        </p:blipFill>
        <p:spPr>
          <a:xfrm>
            <a:off x="6427380" y="5177547"/>
            <a:ext cx="2716619" cy="1830981"/>
          </a:xfrm>
          <a:prstGeom prst="rect">
            <a:avLst/>
          </a:prstGeom>
        </p:spPr>
      </p:pic>
    </p:spTree>
    <p:extLst>
      <p:ext uri="{BB962C8B-B14F-4D97-AF65-F5344CB8AC3E}">
        <p14:creationId xmlns:p14="http://schemas.microsoft.com/office/powerpoint/2010/main" val="158746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5862-5E92-47C8-AEF1-5C21C854822E}"/>
              </a:ext>
            </a:extLst>
          </p:cNvPr>
          <p:cNvSpPr>
            <a:spLocks noGrp="1"/>
          </p:cNvSpPr>
          <p:nvPr>
            <p:ph type="title"/>
          </p:nvPr>
        </p:nvSpPr>
        <p:spPr>
          <a:xfrm>
            <a:off x="303213" y="96838"/>
            <a:ext cx="8718550" cy="554215"/>
          </a:xfrm>
        </p:spPr>
        <p:txBody>
          <a:bodyPr/>
          <a:lstStyle/>
          <a:p>
            <a:r>
              <a:rPr lang="vi-VN" sz="2800" b="1" i="1" dirty="0">
                <a:solidFill>
                  <a:srgbClr val="C00000"/>
                </a:solidFill>
                <a:effectLst/>
                <a:latin typeface="Arial" panose="020B0604020202020204" pitchFamily="34" charset="0"/>
              </a:rPr>
              <a:t>3.2. Điều trị suy hô hấp nguy kịch &amp; ARDS</a:t>
            </a:r>
            <a:br>
              <a:rPr lang="vi-VN" sz="2800" b="0" i="0" dirty="0">
                <a:solidFill>
                  <a:srgbClr val="C00000"/>
                </a:solidFill>
                <a:effectLst/>
                <a:latin typeface="Arial" panose="020B0604020202020204" pitchFamily="34" charset="0"/>
              </a:rPr>
            </a:br>
            <a:endParaRPr lang="en-US" sz="2800" dirty="0">
              <a:solidFill>
                <a:srgbClr val="C00000"/>
              </a:solidFill>
            </a:endParaRPr>
          </a:p>
        </p:txBody>
      </p:sp>
      <p:sp>
        <p:nvSpPr>
          <p:cNvPr id="3" name="Content Placeholder 2">
            <a:extLst>
              <a:ext uri="{FF2B5EF4-FFF2-40B4-BE49-F238E27FC236}">
                <a16:creationId xmlns:a16="http://schemas.microsoft.com/office/drawing/2014/main" id="{77191CD0-F0EF-4B07-BA60-B6E7D3216609}"/>
              </a:ext>
            </a:extLst>
          </p:cNvPr>
          <p:cNvSpPr>
            <a:spLocks noGrp="1"/>
          </p:cNvSpPr>
          <p:nvPr>
            <p:ph idx="1"/>
          </p:nvPr>
        </p:nvSpPr>
        <p:spPr>
          <a:xfrm>
            <a:off x="380390" y="651053"/>
            <a:ext cx="8069511" cy="6110109"/>
          </a:xfrm>
        </p:spPr>
        <p:txBody>
          <a:bodyPr/>
          <a:lstStyle/>
          <a:p>
            <a:pPr marL="0" indent="0" algn="just">
              <a:spcBef>
                <a:spcPts val="600"/>
              </a:spcBef>
              <a:spcAft>
                <a:spcPts val="600"/>
              </a:spcAft>
              <a:buNone/>
            </a:pPr>
            <a:r>
              <a:rPr lang="vi-VN" b="0" i="0" dirty="0">
                <a:solidFill>
                  <a:srgbClr val="000000"/>
                </a:solidFill>
                <a:effectLst/>
                <a:latin typeface="Arial" panose="020B0604020202020204" pitchFamily="34" charset="0"/>
              </a:rPr>
              <a:t>- Hỗ trợ hô hấp: áp dụng phác đồ hỗ trợ hô hấp trong ARDS cho người lớn và trẻ em. Chú ý các điểm sau:</a:t>
            </a:r>
          </a:p>
          <a:p>
            <a:pPr marL="0" indent="0" algn="just">
              <a:spcBef>
                <a:spcPts val="600"/>
              </a:spcBef>
              <a:spcAft>
                <a:spcPts val="600"/>
              </a:spcAft>
              <a:buNone/>
            </a:pPr>
            <a:r>
              <a:rPr lang="vi-VN" b="0" i="0" dirty="0">
                <a:solidFill>
                  <a:srgbClr val="000000"/>
                </a:solidFill>
                <a:effectLst/>
                <a:latin typeface="Arial" panose="020B0604020202020204" pitchFamily="34" charset="0"/>
              </a:rPr>
              <a:t>+ Thở máy: áp dụng chiến lược thở máy bảo vệ phổi, với thể tích khí lưu thông thấp (4-8 ml/kg trọng lượng lý tưởng) và áp lực thì thở vào thấp (giữ áp lực cao nguyên hay Pplateau &lt; 30 cmH</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O, ở trẻ em giữ Pplateau &lt; 28 cmH</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O). Thể tích khí lưu thông ban đầu 6 ml/kg, điều chỉnh theo sự đáp ứng của người bệnh và theo mục tiêu điều trị.</a:t>
            </a:r>
          </a:p>
          <a:p>
            <a:pPr marL="0" indent="0" algn="just">
              <a:spcBef>
                <a:spcPts val="600"/>
              </a:spcBef>
              <a:spcAft>
                <a:spcPts val="600"/>
              </a:spcAft>
              <a:buNone/>
            </a:pPr>
            <a:r>
              <a:rPr lang="vi-VN" b="0" i="0" dirty="0">
                <a:solidFill>
                  <a:srgbClr val="000000"/>
                </a:solidFill>
                <a:effectLst/>
                <a:latin typeface="Arial" panose="020B0604020202020204" pitchFamily="34" charset="0"/>
              </a:rPr>
              <a:t>+ Chấp nhận tăng CO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giữ đích pH ≥ 7.20.</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Nếu</a:t>
            </a:r>
            <a:r>
              <a:rPr lang="vi-VN" b="0" i="0" dirty="0">
                <a:solidFill>
                  <a:srgbClr val="000000"/>
                </a:solidFill>
                <a:effectLst/>
                <a:latin typeface="Arial" panose="020B0604020202020204" pitchFamily="34" charset="0"/>
              </a:rPr>
              <a:t> ARDS nặng</a:t>
            </a:r>
            <a:r>
              <a:rPr lang="en-US"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sym typeface="Wingdings" panose="05000000000000000000" pitchFamily="2" charset="2"/>
              </a:rPr>
              <a:t> </a:t>
            </a:r>
            <a:r>
              <a:rPr lang="vi-VN" b="0" i="0" dirty="0">
                <a:solidFill>
                  <a:srgbClr val="000000"/>
                </a:solidFill>
                <a:effectLst/>
                <a:latin typeface="Arial" panose="020B0604020202020204" pitchFamily="34" charset="0"/>
              </a:rPr>
              <a:t>thở máy ở tư thế nằm sấp 12-16 giờ/ngày (nếu có thể).</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dirty="0" err="1">
                <a:solidFill>
                  <a:srgbClr val="000000"/>
                </a:solidFill>
                <a:latin typeface="Arial" panose="020B0604020202020204" pitchFamily="34" charset="0"/>
              </a:rPr>
              <a:t>Áp</a:t>
            </a:r>
            <a:r>
              <a:rPr lang="vi-VN" b="0" i="0" dirty="0">
                <a:solidFill>
                  <a:srgbClr val="000000"/>
                </a:solidFill>
                <a:effectLst/>
                <a:latin typeface="Arial" panose="020B0604020202020204" pitchFamily="34" charset="0"/>
              </a:rPr>
              <a:t> dụng chiến lược PEEP cao cho ARDS vừa và nặng. Tùy theo độ giãn nở (compliance) của phổi để cài đặt PEEP phù hợp.</a:t>
            </a:r>
            <a:endParaRPr lang="en-US" dirty="0"/>
          </a:p>
        </p:txBody>
      </p:sp>
    </p:spTree>
    <p:extLst>
      <p:ext uri="{BB962C8B-B14F-4D97-AF65-F5344CB8AC3E}">
        <p14:creationId xmlns:p14="http://schemas.microsoft.com/office/powerpoint/2010/main" val="261239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5862-5E92-47C8-AEF1-5C21C854822E}"/>
              </a:ext>
            </a:extLst>
          </p:cNvPr>
          <p:cNvSpPr>
            <a:spLocks noGrp="1"/>
          </p:cNvSpPr>
          <p:nvPr>
            <p:ph type="title"/>
          </p:nvPr>
        </p:nvSpPr>
        <p:spPr>
          <a:xfrm>
            <a:off x="303213" y="96838"/>
            <a:ext cx="8718550" cy="554215"/>
          </a:xfrm>
        </p:spPr>
        <p:txBody>
          <a:bodyPr/>
          <a:lstStyle/>
          <a:p>
            <a:r>
              <a:rPr lang="vi-VN" b="1" i="1" dirty="0">
                <a:solidFill>
                  <a:srgbClr val="C00000"/>
                </a:solidFill>
                <a:effectLst/>
                <a:latin typeface="Arial" panose="020B0604020202020204" pitchFamily="34" charset="0"/>
              </a:rPr>
              <a:t>3.2. Điều trị suy hô hấp nguy kịch &amp; ARDS</a:t>
            </a:r>
            <a:br>
              <a:rPr lang="vi-VN" b="0" i="0" dirty="0">
                <a:solidFill>
                  <a:srgbClr val="C00000"/>
                </a:solidFill>
                <a:effectLst/>
                <a:latin typeface="Arial" panose="020B0604020202020204" pitchFamily="34" charset="0"/>
              </a:rPr>
            </a:br>
            <a:endParaRPr lang="en-US" dirty="0">
              <a:solidFill>
                <a:srgbClr val="C00000"/>
              </a:solidFill>
            </a:endParaRPr>
          </a:p>
        </p:txBody>
      </p:sp>
      <p:sp>
        <p:nvSpPr>
          <p:cNvPr id="3" name="Content Placeholder 2">
            <a:extLst>
              <a:ext uri="{FF2B5EF4-FFF2-40B4-BE49-F238E27FC236}">
                <a16:creationId xmlns:a16="http://schemas.microsoft.com/office/drawing/2014/main" id="{77191CD0-F0EF-4B07-BA60-B6E7D3216609}"/>
              </a:ext>
            </a:extLst>
          </p:cNvPr>
          <p:cNvSpPr>
            <a:spLocks noGrp="1"/>
          </p:cNvSpPr>
          <p:nvPr>
            <p:ph idx="1"/>
          </p:nvPr>
        </p:nvSpPr>
        <p:spPr>
          <a:xfrm>
            <a:off x="303213" y="651053"/>
            <a:ext cx="8365299" cy="6110109"/>
          </a:xfrm>
        </p:spPr>
        <p:txBody>
          <a:bodyPr/>
          <a:lstStyle/>
          <a:p>
            <a:pPr marL="0" indent="0" algn="just">
              <a:spcBef>
                <a:spcPts val="600"/>
              </a:spcBef>
              <a:spcAft>
                <a:spcPts val="600"/>
              </a:spcAft>
              <a:buNone/>
            </a:pPr>
            <a:r>
              <a:rPr lang="vi-VN" b="0" i="0" dirty="0">
                <a:solidFill>
                  <a:srgbClr val="000000"/>
                </a:solidFill>
                <a:effectLst/>
                <a:latin typeface="Arial" panose="020B0604020202020204" pitchFamily="34" charset="0"/>
              </a:rPr>
              <a:t>+ Tránh ngắt kết nối người bệnh khỏi máy thở dẫn tới mất PEEP và xẹp phổi. Nên sử dụng hệ thống hút </a:t>
            </a:r>
            <a:r>
              <a:rPr lang="en-US" b="0" i="0" dirty="0">
                <a:solidFill>
                  <a:srgbClr val="000000"/>
                </a:solidFill>
                <a:effectLst/>
                <a:latin typeface="Arial" panose="020B0604020202020204" pitchFamily="34" charset="0"/>
              </a:rPr>
              <a:t>NKQ</a:t>
            </a:r>
            <a:r>
              <a:rPr lang="vi-VN" b="0" i="0" dirty="0">
                <a:solidFill>
                  <a:srgbClr val="000000"/>
                </a:solidFill>
                <a:effectLst/>
                <a:latin typeface="Arial" panose="020B0604020202020204" pitchFamily="34" charset="0"/>
              </a:rPr>
              <a:t> kín.</a:t>
            </a:r>
          </a:p>
          <a:p>
            <a:pPr marL="0" indent="0" algn="just">
              <a:spcBef>
                <a:spcPts val="600"/>
              </a:spcBef>
              <a:spcAft>
                <a:spcPts val="600"/>
              </a:spcAft>
              <a:buNone/>
            </a:pPr>
            <a:r>
              <a:rPr lang="vi-VN" b="0" i="0" dirty="0">
                <a:solidFill>
                  <a:srgbClr val="000000"/>
                </a:solidFill>
                <a:effectLst/>
                <a:latin typeface="Arial" panose="020B0604020202020204" pitchFamily="34" charset="0"/>
              </a:rPr>
              <a:t>+ Ở </a:t>
            </a:r>
            <a:r>
              <a:rPr lang="en-US" b="0" i="0" dirty="0">
                <a:solidFill>
                  <a:srgbClr val="000000"/>
                </a:solidFill>
                <a:effectLst/>
                <a:latin typeface="Arial" panose="020B0604020202020204" pitchFamily="34" charset="0"/>
              </a:rPr>
              <a:t>TE</a:t>
            </a:r>
            <a:r>
              <a:rPr lang="vi-VN" b="0" i="0" dirty="0">
                <a:solidFill>
                  <a:srgbClr val="000000"/>
                </a:solidFill>
                <a:effectLst/>
                <a:latin typeface="Arial" panose="020B0604020202020204" pitchFamily="34" charset="0"/>
              </a:rPr>
              <a:t> và trẻ </a:t>
            </a:r>
            <a:r>
              <a:rPr lang="en-US" b="0" i="0" dirty="0">
                <a:solidFill>
                  <a:srgbClr val="000000"/>
                </a:solidFill>
                <a:effectLst/>
                <a:latin typeface="Arial" panose="020B0604020202020204" pitchFamily="34" charset="0"/>
              </a:rPr>
              <a:t>SS</a:t>
            </a:r>
            <a:r>
              <a:rPr lang="vi-VN" b="0" i="0" dirty="0">
                <a:solidFill>
                  <a:srgbClr val="000000"/>
                </a:solidFill>
                <a:effectLst/>
                <a:latin typeface="Arial" panose="020B0604020202020204" pitchFamily="34" charset="0"/>
              </a:rPr>
              <a:t>, có thể thở máy cao tần (HFOV-High Frequency Oscillatory Ventilation) sớm, hoặc khi thất bạ</a:t>
            </a:r>
            <a:r>
              <a:rPr lang="en-US" b="0" i="0" dirty="0" err="1">
                <a:solidFill>
                  <a:srgbClr val="000000"/>
                </a:solidFill>
                <a:effectLst/>
                <a:latin typeface="Arial" panose="020B0604020202020204" pitchFamily="34" charset="0"/>
              </a:rPr>
              <a:t>i</a:t>
            </a:r>
            <a:r>
              <a:rPr lang="vi-VN" b="0" i="0" dirty="0">
                <a:solidFill>
                  <a:srgbClr val="000000"/>
                </a:solidFill>
                <a:effectLst/>
                <a:latin typeface="Arial" panose="020B0604020202020204" pitchFamily="34" charset="0"/>
              </a:rPr>
              <a:t> thở máy thông thường. Không sử dụng HFOV cho người lớn.</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Đ</a:t>
            </a:r>
            <a:r>
              <a:rPr lang="vi-VN" b="0" i="0" dirty="0">
                <a:solidFill>
                  <a:srgbClr val="000000"/>
                </a:solidFill>
                <a:effectLst/>
                <a:latin typeface="Arial" panose="020B0604020202020204" pitchFamily="34" charset="0"/>
              </a:rPr>
              <a:t>ảm bảo an thần, giảm đau thích hợp. </a:t>
            </a:r>
            <a:r>
              <a:rPr lang="en-US" b="0" i="0" dirty="0" err="1">
                <a:solidFill>
                  <a:srgbClr val="000000"/>
                </a:solidFill>
                <a:effectLst/>
                <a:latin typeface="Arial" panose="020B0604020202020204" pitchFamily="34" charset="0"/>
              </a:rPr>
              <a:t>Nếu</a:t>
            </a:r>
            <a:r>
              <a:rPr lang="vi-VN" b="0" i="0" dirty="0">
                <a:solidFill>
                  <a:srgbClr val="000000"/>
                </a:solidFill>
                <a:effectLst/>
                <a:latin typeface="Arial" panose="020B0604020202020204" pitchFamily="34" charset="0"/>
              </a:rPr>
              <a:t> ARDS vừa - nặng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dùng giãn cơ.</a:t>
            </a:r>
          </a:p>
          <a:p>
            <a:pPr marL="0" indent="0" algn="just">
              <a:spcBef>
                <a:spcPts val="600"/>
              </a:spcBef>
              <a:spcAft>
                <a:spcPts val="600"/>
              </a:spcAft>
              <a:buNone/>
            </a:pPr>
            <a:r>
              <a:rPr lang="vi-VN" b="0" i="0" dirty="0">
                <a:solidFill>
                  <a:srgbClr val="000000"/>
                </a:solidFill>
                <a:effectLst/>
                <a:latin typeface="Arial" panose="020B0604020202020204" pitchFamily="34" charset="0"/>
              </a:rPr>
              <a:t>- Kiểm soát cân bằng dịch, tránh quá tải dịch.</a:t>
            </a: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hiếu ô xy nặng, dai dẳng, thất bại với các biện pháp điều trị thông thường</a:t>
            </a:r>
            <a:r>
              <a:rPr lang="en-US" b="0" i="0" dirty="0">
                <a:solidFill>
                  <a:srgbClr val="000000"/>
                </a:solidFill>
                <a:effectLst/>
                <a:latin typeface="Arial" panose="020B0604020202020204" pitchFamily="34" charset="0"/>
                <a:sym typeface="Wingdings" panose="05000000000000000000" pitchFamily="2" charset="2"/>
              </a:rPr>
              <a:t> C</a:t>
            </a:r>
            <a:r>
              <a:rPr lang="vi-VN" b="0" i="0" dirty="0">
                <a:solidFill>
                  <a:srgbClr val="000000"/>
                </a:solidFill>
                <a:effectLst/>
                <a:latin typeface="Arial" panose="020B0604020202020204" pitchFamily="34" charset="0"/>
              </a:rPr>
              <a:t>ân nhắc chỉ định kỹ thuật trao đổi ô xy qua màng ngoài cơ thể (ECMO) ở nơi có điều kiện</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C</a:t>
            </a:r>
            <a:r>
              <a:rPr lang="vi-VN" b="0" i="0" dirty="0">
                <a:solidFill>
                  <a:srgbClr val="000000"/>
                </a:solidFill>
                <a:effectLst/>
                <a:latin typeface="Arial" panose="020B0604020202020204" pitchFamily="34" charset="0"/>
              </a:rPr>
              <a:t>hỉ định ECMO</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cần liên hệ</a:t>
            </a:r>
            <a:r>
              <a:rPr lang="en-US" dirty="0">
                <a:solidFill>
                  <a:srgbClr val="000000"/>
                </a:solidFill>
                <a:latin typeface="Arial" panose="020B0604020202020204" pitchFamily="34" charset="0"/>
              </a:rPr>
              <a:t> </a:t>
            </a:r>
            <a:r>
              <a:rPr lang="vi-VN" b="0" i="0" dirty="0">
                <a:solidFill>
                  <a:srgbClr val="000000"/>
                </a:solidFill>
                <a:effectLst/>
                <a:latin typeface="Arial" panose="020B0604020202020204" pitchFamily="34" charset="0"/>
              </a:rPr>
              <a:t>sớm và tuân thủ quy trình vận chuyển do B</a:t>
            </a:r>
            <a:r>
              <a:rPr lang="en-US" b="0" i="0" dirty="0">
                <a:solidFill>
                  <a:srgbClr val="000000"/>
                </a:solidFill>
                <a:effectLst/>
                <a:latin typeface="Arial" panose="020B0604020202020204" pitchFamily="34" charset="0"/>
              </a:rPr>
              <a:t>YT</a:t>
            </a:r>
            <a:r>
              <a:rPr lang="vi-VN" b="0" i="0" dirty="0">
                <a:solidFill>
                  <a:srgbClr val="000000"/>
                </a:solidFill>
                <a:effectLst/>
                <a:latin typeface="Arial" panose="020B0604020202020204" pitchFamily="34" charset="0"/>
              </a:rPr>
              <a:t> quy định.</a:t>
            </a:r>
          </a:p>
          <a:p>
            <a:pPr marL="0" indent="0" algn="just">
              <a:buNone/>
            </a:pPr>
            <a:endParaRPr lang="en-US" dirty="0"/>
          </a:p>
        </p:txBody>
      </p:sp>
    </p:spTree>
    <p:extLst>
      <p:ext uri="{BB962C8B-B14F-4D97-AF65-F5344CB8AC3E}">
        <p14:creationId xmlns:p14="http://schemas.microsoft.com/office/powerpoint/2010/main" val="291494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476D-6B0F-403D-BF26-CDF1BBC92D8E}"/>
              </a:ext>
            </a:extLst>
          </p:cNvPr>
          <p:cNvSpPr>
            <a:spLocks noGrp="1"/>
          </p:cNvSpPr>
          <p:nvPr>
            <p:ph type="title"/>
          </p:nvPr>
        </p:nvSpPr>
        <p:spPr>
          <a:xfrm>
            <a:off x="303213" y="299923"/>
            <a:ext cx="8718550" cy="607162"/>
          </a:xfrm>
        </p:spPr>
        <p:txBody>
          <a:bodyPr/>
          <a:lstStyle/>
          <a:p>
            <a:r>
              <a:rPr lang="en-US" sz="3200" dirty="0">
                <a:solidFill>
                  <a:srgbClr val="C00000"/>
                </a:solidFill>
              </a:rPr>
              <a:t>IV. </a:t>
            </a:r>
            <a:r>
              <a:rPr lang="vi-VN" sz="3200" b="1" i="0" u="none" strike="noStrike" dirty="0">
                <a:solidFill>
                  <a:srgbClr val="C00000"/>
                </a:solidFill>
                <a:effectLst/>
                <a:latin typeface="Arial" panose="020B0604020202020204" pitchFamily="34" charset="0"/>
              </a:rPr>
              <a:t>Điều trị sốc nhiễm trùng</a:t>
            </a:r>
            <a:endParaRPr lang="en-US" sz="3200" dirty="0">
              <a:solidFill>
                <a:srgbClr val="C00000"/>
              </a:solidFill>
            </a:endParaRPr>
          </a:p>
        </p:txBody>
      </p:sp>
      <p:sp>
        <p:nvSpPr>
          <p:cNvPr id="3" name="Content Placeholder 2">
            <a:extLst>
              <a:ext uri="{FF2B5EF4-FFF2-40B4-BE49-F238E27FC236}">
                <a16:creationId xmlns:a16="http://schemas.microsoft.com/office/drawing/2014/main" id="{E06B2872-D9DC-4CE7-A08E-40B0E2A068E3}"/>
              </a:ext>
            </a:extLst>
          </p:cNvPr>
          <p:cNvSpPr>
            <a:spLocks noGrp="1"/>
          </p:cNvSpPr>
          <p:nvPr>
            <p:ph idx="1"/>
          </p:nvPr>
        </p:nvSpPr>
        <p:spPr>
          <a:xfrm>
            <a:off x="303213" y="1287475"/>
            <a:ext cx="8496973" cy="4593945"/>
          </a:xfrm>
        </p:spPr>
        <p:txBody>
          <a:bodyPr/>
          <a:lstStyle/>
          <a:p>
            <a:pPr marL="0" indent="0" algn="just">
              <a:spcBef>
                <a:spcPts val="600"/>
              </a:spcBef>
              <a:spcAft>
                <a:spcPts val="600"/>
              </a:spcAft>
              <a:buNone/>
            </a:pPr>
            <a:r>
              <a:rPr lang="vi-VN" b="1" i="1" dirty="0">
                <a:solidFill>
                  <a:srgbClr val="C00000"/>
                </a:solidFill>
                <a:effectLst/>
                <a:latin typeface="Arial" panose="020B0604020202020204" pitchFamily="34" charset="0"/>
              </a:rPr>
              <a:t>4.1. Hồi sức dịch</a:t>
            </a:r>
            <a:r>
              <a:rPr lang="en-US" b="1" i="1" dirty="0">
                <a:solidFill>
                  <a:srgbClr val="C00000"/>
                </a:solidFill>
                <a:effectLst/>
                <a:latin typeface="Arial" panose="020B0604020202020204" pitchFamily="34" charset="0"/>
              </a:rPr>
              <a:t>:</a:t>
            </a:r>
            <a:endParaRPr lang="vi-VN" b="0" i="0" dirty="0">
              <a:solidFill>
                <a:srgbClr val="C00000"/>
              </a:solidFill>
              <a:effectLst/>
              <a:latin typeface="Arial" panose="020B0604020202020204" pitchFamily="34" charset="0"/>
            </a:endParaRPr>
          </a:p>
          <a:p>
            <a:pPr algn="just">
              <a:spcBef>
                <a:spcPts val="600"/>
              </a:spcBef>
              <a:spcAft>
                <a:spcPts val="600"/>
              </a:spcAft>
            </a:pPr>
            <a:r>
              <a:rPr lang="vi-VN" b="0" i="0" dirty="0">
                <a:solidFill>
                  <a:srgbClr val="000000"/>
                </a:solidFill>
                <a:effectLst/>
                <a:latin typeface="Arial" panose="020B0604020202020204" pitchFamily="34" charset="0"/>
              </a:rPr>
              <a:t>Sử dụng </a:t>
            </a:r>
            <a:r>
              <a:rPr lang="en-US" b="0" i="0" dirty="0">
                <a:solidFill>
                  <a:srgbClr val="000000"/>
                </a:solidFill>
                <a:effectLst/>
                <a:latin typeface="Arial" panose="020B0604020202020204" pitchFamily="34" charset="0"/>
              </a:rPr>
              <a:t>NaCl 9%o</a:t>
            </a:r>
            <a:r>
              <a:rPr lang="vi-VN" b="0" i="0" dirty="0">
                <a:solidFill>
                  <a:srgbClr val="000000"/>
                </a:solidFill>
                <a:effectLst/>
                <a:latin typeface="Arial" panose="020B0604020202020204" pitchFamily="34" charset="0"/>
              </a:rPr>
              <a:t> hay Ringer lactat. Tránh dùng dung dịch nhược trương, Haes-steril, Gelatin để hồi sức dịch.</a:t>
            </a:r>
          </a:p>
          <a:p>
            <a:pPr algn="just">
              <a:spcBef>
                <a:spcPts val="600"/>
              </a:spcBef>
              <a:spcAft>
                <a:spcPts val="600"/>
              </a:spcAft>
            </a:pPr>
            <a:r>
              <a:rPr lang="vi-VN" b="0" i="0" dirty="0">
                <a:solidFill>
                  <a:srgbClr val="000000"/>
                </a:solidFill>
                <a:effectLst/>
                <a:latin typeface="Arial" panose="020B0604020202020204" pitchFamily="34" charset="0"/>
              </a:rPr>
              <a:t>Liều lượng:</a:t>
            </a:r>
            <a:r>
              <a:rPr lang="en-US" b="0" i="0" dirty="0">
                <a:solidFill>
                  <a:srgbClr val="000000"/>
                </a:solidFill>
                <a:effectLst/>
                <a:latin typeface="Arial" panose="020B0604020202020204" pitchFamily="34" charset="0"/>
              </a:rPr>
              <a:t> T</a:t>
            </a:r>
            <a:r>
              <a:rPr lang="vi-VN" b="0" i="0" dirty="0">
                <a:solidFill>
                  <a:srgbClr val="000000"/>
                </a:solidFill>
                <a:effectLst/>
                <a:latin typeface="Arial" panose="020B0604020202020204" pitchFamily="34" charset="0"/>
              </a:rPr>
              <a:t>ruyền </a:t>
            </a:r>
            <a:r>
              <a:rPr lang="en-US" b="0" i="0" dirty="0">
                <a:solidFill>
                  <a:srgbClr val="000000"/>
                </a:solidFill>
                <a:effectLst/>
                <a:latin typeface="Arial" panose="020B0604020202020204" pitchFamily="34" charset="0"/>
              </a:rPr>
              <a:t>TM </a:t>
            </a:r>
            <a:r>
              <a:rPr lang="vi-VN" b="0" i="0" dirty="0">
                <a:solidFill>
                  <a:srgbClr val="000000"/>
                </a:solidFill>
                <a:effectLst/>
                <a:latin typeface="Arial" panose="020B0604020202020204" pitchFamily="34" charset="0"/>
              </a:rPr>
              <a:t>nhanh 250-500ml</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15-30 ph đầu</a:t>
            </a:r>
            <a:r>
              <a:rPr lang="en-US" b="0" i="0" dirty="0">
                <a:solidFill>
                  <a:srgbClr val="000000"/>
                </a:solidFill>
                <a:effectLst/>
                <a:latin typeface="Arial" panose="020B0604020202020204" pitchFamily="34" charset="0"/>
              </a:rPr>
              <a:t> (TE 10-20ml/kg 30-60 </a:t>
            </a:r>
            <a:r>
              <a:rPr lang="en-US" b="0" i="0" dirty="0" err="1">
                <a:solidFill>
                  <a:srgbClr val="000000"/>
                </a:solidFill>
                <a:effectLst/>
                <a:latin typeface="Arial" panose="020B0604020202020204" pitchFamily="34" charset="0"/>
              </a:rPr>
              <a:t>ph</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đầu</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đánh giá quá tải dịch sau mỗi lần bù nhanh.</a:t>
            </a:r>
            <a:r>
              <a:rPr lang="en-US" b="0" i="0" dirty="0">
                <a:solidFill>
                  <a:srgbClr val="000000"/>
                </a:solidFill>
                <a:effectLst/>
                <a:latin typeface="Arial" panose="020B0604020202020204" pitchFamily="34" charset="0"/>
              </a:rPr>
              <a:t> T</a:t>
            </a:r>
            <a:r>
              <a:rPr lang="vi-VN" b="0" i="0" dirty="0">
                <a:solidFill>
                  <a:srgbClr val="000000"/>
                </a:solidFill>
                <a:effectLst/>
                <a:latin typeface="Arial" panose="020B0604020202020204" pitchFamily="34" charset="0"/>
              </a:rPr>
              <a:t>heo dõi sát dấu hiệu quá tải dịch.</a:t>
            </a:r>
          </a:p>
          <a:p>
            <a:pPr algn="just">
              <a:spcBef>
                <a:spcPts val="600"/>
              </a:spcBef>
              <a:spcAft>
                <a:spcPts val="600"/>
              </a:spcAft>
            </a:pPr>
            <a:r>
              <a:rPr lang="vi-VN" b="0" i="0" dirty="0">
                <a:solidFill>
                  <a:srgbClr val="000000"/>
                </a:solidFill>
                <a:effectLst/>
                <a:latin typeface="Arial" panose="020B0604020202020204" pitchFamily="34" charset="0"/>
              </a:rPr>
              <a:t>Theo dõi dấu hiệu cải thiện tưới máu: </a:t>
            </a:r>
            <a:r>
              <a:rPr lang="en-US" b="0" i="0" dirty="0">
                <a:solidFill>
                  <a:srgbClr val="000000"/>
                </a:solidFill>
                <a:effectLst/>
                <a:latin typeface="Arial" panose="020B0604020202020204" pitchFamily="34" charset="0"/>
              </a:rPr>
              <a:t>HA</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TB</a:t>
            </a:r>
            <a:r>
              <a:rPr lang="vi-VN" b="0" i="0" dirty="0">
                <a:solidFill>
                  <a:srgbClr val="000000"/>
                </a:solidFill>
                <a:effectLst/>
                <a:latin typeface="Arial" panose="020B0604020202020204" pitchFamily="34" charset="0"/>
              </a:rPr>
              <a:t> &gt; 65 mgHg </a:t>
            </a:r>
            <a:r>
              <a:rPr lang="en-US" b="0" i="0" dirty="0">
                <a:solidFill>
                  <a:srgbClr val="000000"/>
                </a:solidFill>
                <a:effectLst/>
                <a:latin typeface="Arial" panose="020B0604020202020204" pitchFamily="34" charset="0"/>
              </a:rPr>
              <a:t>(NL),</a:t>
            </a:r>
            <a:r>
              <a:rPr lang="vi-VN" b="0" i="0" dirty="0">
                <a:solidFill>
                  <a:srgbClr val="000000"/>
                </a:solidFill>
                <a:effectLst/>
                <a:latin typeface="Arial" panose="020B0604020202020204" pitchFamily="34" charset="0"/>
              </a:rPr>
              <a:t> theo lứa tuổi </a:t>
            </a:r>
            <a:r>
              <a:rPr lang="en-US" b="0" i="0" dirty="0">
                <a:solidFill>
                  <a:srgbClr val="000000"/>
                </a:solidFill>
                <a:effectLst/>
                <a:latin typeface="Arial" panose="020B0604020202020204" pitchFamily="34" charset="0"/>
              </a:rPr>
              <a:t>TE</a:t>
            </a:r>
            <a:r>
              <a:rPr lang="vi-VN" b="0" i="0" dirty="0">
                <a:solidFill>
                  <a:srgbClr val="000000"/>
                </a:solidFill>
                <a:effectLst/>
                <a:latin typeface="Arial" panose="020B0604020202020204" pitchFamily="34" charset="0"/>
              </a:rPr>
              <a:t>; nước tiểu (&gt; 0.5 ml/kg/giờ </a:t>
            </a:r>
            <a:r>
              <a:rPr lang="en-US" b="0" i="0" dirty="0">
                <a:solidFill>
                  <a:srgbClr val="000000"/>
                </a:solidFill>
                <a:effectLst/>
                <a:latin typeface="Arial" panose="020B0604020202020204" pitchFamily="34" charset="0"/>
              </a:rPr>
              <a:t>(NL)</a:t>
            </a:r>
            <a:r>
              <a:rPr lang="vi-VN" b="0" i="0" dirty="0">
                <a:solidFill>
                  <a:srgbClr val="000000"/>
                </a:solidFill>
                <a:effectLst/>
                <a:latin typeface="Arial" panose="020B0604020202020204" pitchFamily="34" charset="0"/>
              </a:rPr>
              <a:t> và &gt; 1 ml/kg/giờ </a:t>
            </a:r>
            <a:r>
              <a:rPr lang="en-US" b="0" i="0" dirty="0">
                <a:solidFill>
                  <a:srgbClr val="000000"/>
                </a:solidFill>
                <a:effectLst/>
                <a:latin typeface="Arial" panose="020B0604020202020204" pitchFamily="34" charset="0"/>
              </a:rPr>
              <a:t>(TE</a:t>
            </a:r>
            <a:r>
              <a:rPr lang="vi-VN" b="0" i="0" dirty="0">
                <a:solidFill>
                  <a:srgbClr val="000000"/>
                </a:solidFill>
                <a:effectLst/>
                <a:latin typeface="Arial" panose="020B0604020202020204" pitchFamily="34" charset="0"/>
              </a:rPr>
              <a:t>), cải thiện thời gian làm đầy mao mạch, màu sắc da, ý thức, và nồng độ lactat</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máu.</a:t>
            </a:r>
          </a:p>
          <a:p>
            <a:pPr marL="0" indent="0" algn="just">
              <a:buNone/>
            </a:pPr>
            <a:endParaRPr lang="en-US" dirty="0"/>
          </a:p>
        </p:txBody>
      </p:sp>
    </p:spTree>
    <p:extLst>
      <p:ext uri="{BB962C8B-B14F-4D97-AF65-F5344CB8AC3E}">
        <p14:creationId xmlns:p14="http://schemas.microsoft.com/office/powerpoint/2010/main" val="93256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476D-6B0F-403D-BF26-CDF1BBC92D8E}"/>
              </a:ext>
            </a:extLst>
          </p:cNvPr>
          <p:cNvSpPr>
            <a:spLocks noGrp="1"/>
          </p:cNvSpPr>
          <p:nvPr>
            <p:ph type="title"/>
          </p:nvPr>
        </p:nvSpPr>
        <p:spPr>
          <a:xfrm>
            <a:off x="303213" y="299923"/>
            <a:ext cx="8718550" cy="607162"/>
          </a:xfrm>
        </p:spPr>
        <p:txBody>
          <a:bodyPr/>
          <a:lstStyle/>
          <a:p>
            <a:r>
              <a:rPr lang="en-US" sz="3200" dirty="0">
                <a:solidFill>
                  <a:srgbClr val="C00000"/>
                </a:solidFill>
              </a:rPr>
              <a:t>IV. </a:t>
            </a:r>
            <a:r>
              <a:rPr lang="vi-VN" sz="3200" b="1" i="0" u="none" strike="noStrike" dirty="0">
                <a:solidFill>
                  <a:srgbClr val="C00000"/>
                </a:solidFill>
                <a:effectLst/>
                <a:latin typeface="Arial" panose="020B0604020202020204" pitchFamily="34" charset="0"/>
              </a:rPr>
              <a:t>Điều trị sốc nhiễm trùng</a:t>
            </a:r>
            <a:endParaRPr lang="en-US" sz="3200" dirty="0">
              <a:solidFill>
                <a:srgbClr val="C00000"/>
              </a:solidFill>
            </a:endParaRPr>
          </a:p>
        </p:txBody>
      </p:sp>
      <p:sp>
        <p:nvSpPr>
          <p:cNvPr id="3" name="Content Placeholder 2">
            <a:extLst>
              <a:ext uri="{FF2B5EF4-FFF2-40B4-BE49-F238E27FC236}">
                <a16:creationId xmlns:a16="http://schemas.microsoft.com/office/drawing/2014/main" id="{E06B2872-D9DC-4CE7-A08E-40B0E2A068E3}"/>
              </a:ext>
            </a:extLst>
          </p:cNvPr>
          <p:cNvSpPr>
            <a:spLocks noGrp="1"/>
          </p:cNvSpPr>
          <p:nvPr>
            <p:ph idx="1"/>
          </p:nvPr>
        </p:nvSpPr>
        <p:spPr>
          <a:xfrm>
            <a:off x="303213" y="989064"/>
            <a:ext cx="8496973" cy="5726290"/>
          </a:xfrm>
        </p:spPr>
        <p:txBody>
          <a:bodyPr/>
          <a:lstStyle/>
          <a:p>
            <a:pPr marL="0" indent="0" algn="just">
              <a:spcBef>
                <a:spcPts val="600"/>
              </a:spcBef>
              <a:spcAft>
                <a:spcPts val="600"/>
              </a:spcAft>
              <a:buNone/>
            </a:pPr>
            <a:r>
              <a:rPr lang="vi-VN" b="1" i="1" dirty="0">
                <a:solidFill>
                  <a:srgbClr val="C00000"/>
                </a:solidFill>
                <a:effectLst/>
                <a:latin typeface="Arial" panose="020B0604020202020204" pitchFamily="34" charset="0"/>
              </a:rPr>
              <a:t>4.2. Thuốc vận mạch</a:t>
            </a:r>
            <a:r>
              <a:rPr lang="en-US" b="1" i="1" dirty="0">
                <a:solidFill>
                  <a:srgbClr val="C00000"/>
                </a:solidFill>
                <a:effectLst/>
                <a:latin typeface="Arial" panose="020B0604020202020204" pitchFamily="34" charset="0"/>
              </a:rPr>
              <a:t>:</a:t>
            </a:r>
            <a:r>
              <a:rPr lang="en-US" dirty="0">
                <a:solidFill>
                  <a:srgbClr val="C00000"/>
                </a:solidFill>
                <a:latin typeface="Arial" panose="020B0604020202020204" pitchFamily="34" charset="0"/>
              </a:rPr>
              <a:t> </a:t>
            </a:r>
          </a:p>
          <a:p>
            <a:pPr marL="0" indent="0" algn="just">
              <a:spcBef>
                <a:spcPts val="600"/>
              </a:spcBef>
              <a:spcAft>
                <a:spcPts val="600"/>
              </a:spcAft>
              <a:buNone/>
            </a:pPr>
            <a:r>
              <a:rPr lang="en-US" b="0" i="0" dirty="0">
                <a:solidFill>
                  <a:srgbClr val="000000"/>
                </a:solidFill>
                <a:effectLst/>
                <a:latin typeface="Arial" panose="020B0604020202020204" pitchFamily="34" charset="0"/>
              </a:rPr>
              <a:t>CĐ </a:t>
            </a:r>
            <a:r>
              <a:rPr lang="en-US" b="0" i="0" dirty="0" err="1">
                <a:solidFill>
                  <a:srgbClr val="000000"/>
                </a:solidFill>
                <a:effectLst/>
                <a:latin typeface="Arial" panose="020B0604020202020204" pitchFamily="34" charset="0"/>
              </a:rPr>
              <a:t>khi</a:t>
            </a:r>
            <a:r>
              <a:rPr lang="vi-VN" b="0" i="0" dirty="0">
                <a:solidFill>
                  <a:srgbClr val="000000"/>
                </a:solidFill>
                <a:effectLst/>
                <a:latin typeface="Arial" panose="020B0604020202020204" pitchFamily="34" charset="0"/>
              </a:rPr>
              <a:t> huyết động, tưới máu không cải thiện.</a:t>
            </a:r>
          </a:p>
          <a:p>
            <a:pPr algn="just">
              <a:spcBef>
                <a:spcPts val="600"/>
              </a:spcBef>
              <a:spcAft>
                <a:spcPts val="600"/>
              </a:spcAft>
            </a:pPr>
            <a:r>
              <a:rPr lang="vi-VN" b="0" i="1" dirty="0">
                <a:solidFill>
                  <a:srgbClr val="000000"/>
                </a:solidFill>
                <a:effectLst/>
                <a:latin typeface="Arial" panose="020B0604020202020204" pitchFamily="34" charset="0"/>
              </a:rPr>
              <a:t>N</a:t>
            </a:r>
            <a:r>
              <a:rPr lang="en-US" b="0" i="1" dirty="0">
                <a:solidFill>
                  <a:srgbClr val="000000"/>
                </a:solidFill>
                <a:effectLst/>
                <a:latin typeface="Arial" panose="020B0604020202020204" pitchFamily="34" charset="0"/>
              </a:rPr>
              <a:t>L</a:t>
            </a:r>
            <a:r>
              <a:rPr lang="vi-VN" b="0" i="1"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N</a:t>
            </a:r>
            <a:r>
              <a:rPr lang="vi-VN" b="0" i="0" dirty="0">
                <a:solidFill>
                  <a:srgbClr val="000000"/>
                </a:solidFill>
                <a:effectLst/>
                <a:latin typeface="Arial" panose="020B0604020202020204" pitchFamily="34" charset="0"/>
              </a:rPr>
              <a:t>or-</a:t>
            </a:r>
            <a:r>
              <a:rPr lang="en-US" b="0" i="0" dirty="0">
                <a:solidFill>
                  <a:srgbClr val="000000"/>
                </a:solidFill>
                <a:effectLst/>
                <a:latin typeface="Arial" panose="020B0604020202020204" pitchFamily="34" charset="0"/>
              </a:rPr>
              <a:t>A</a:t>
            </a:r>
            <a:r>
              <a:rPr lang="vi-VN" b="0" i="0" dirty="0">
                <a:solidFill>
                  <a:srgbClr val="000000"/>
                </a:solidFill>
                <a:effectLst/>
                <a:latin typeface="Arial" panose="020B0604020202020204" pitchFamily="34" charset="0"/>
              </a:rPr>
              <a:t>drenaline</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điều chỉnh liều để đạt đích </a:t>
            </a:r>
            <a:r>
              <a:rPr lang="en-US" b="0" i="0" dirty="0">
                <a:solidFill>
                  <a:srgbClr val="000000"/>
                </a:solidFill>
                <a:effectLst/>
                <a:latin typeface="Arial" panose="020B0604020202020204" pitchFamily="34" charset="0"/>
              </a:rPr>
              <a:t>HA ĐM TB</a:t>
            </a:r>
            <a:r>
              <a:rPr lang="vi-VN" b="0" i="0" dirty="0">
                <a:solidFill>
                  <a:srgbClr val="000000"/>
                </a:solidFill>
                <a:effectLst/>
                <a:latin typeface="Arial" panose="020B0604020202020204" pitchFamily="34" charset="0"/>
              </a:rPr>
              <a:t> (MAP) ≥ 65 mmHg và cải thiện tưới máu. Nếu không cải thiện hoặc có rối loạn chức năng tim</a:t>
            </a:r>
            <a:r>
              <a:rPr lang="en-US" dirty="0">
                <a:solidFill>
                  <a:srgbClr val="000000"/>
                </a:solidFill>
                <a:latin typeface="Arial" panose="020B0604020202020204" pitchFamily="34" charset="0"/>
              </a:rPr>
              <a:t>:</a:t>
            </a:r>
            <a:r>
              <a:rPr lang="vi-VN" b="0" i="0" dirty="0">
                <a:solidFill>
                  <a:srgbClr val="000000"/>
                </a:solidFill>
                <a:effectLst/>
                <a:latin typeface="Arial" panose="020B0604020202020204" pitchFamily="34" charset="0"/>
              </a:rPr>
              <a:t> thêm </a:t>
            </a:r>
            <a:r>
              <a:rPr lang="en-US" b="0" i="0" dirty="0">
                <a:solidFill>
                  <a:srgbClr val="000000"/>
                </a:solidFill>
                <a:effectLst/>
                <a:latin typeface="Arial" panose="020B0604020202020204" pitchFamily="34" charset="0"/>
              </a:rPr>
              <a:t>D</a:t>
            </a:r>
            <a:r>
              <a:rPr lang="vi-VN" b="0" i="0" dirty="0">
                <a:solidFill>
                  <a:srgbClr val="000000"/>
                </a:solidFill>
                <a:effectLst/>
                <a:latin typeface="Arial" panose="020B0604020202020204" pitchFamily="34" charset="0"/>
              </a:rPr>
              <a:t>obutamine.</a:t>
            </a:r>
          </a:p>
          <a:p>
            <a:pPr algn="just">
              <a:spcBef>
                <a:spcPts val="600"/>
              </a:spcBef>
              <a:spcAft>
                <a:spcPts val="600"/>
              </a:spcAft>
            </a:pPr>
            <a:r>
              <a:rPr lang="vi-VN" b="0" i="1" dirty="0">
                <a:solidFill>
                  <a:srgbClr val="000000"/>
                </a:solidFill>
                <a:effectLst/>
                <a:latin typeface="Arial" panose="020B0604020202020204" pitchFamily="34" charset="0"/>
              </a:rPr>
              <a:t>T</a:t>
            </a:r>
            <a:r>
              <a:rPr lang="en-US" b="0" i="1" dirty="0">
                <a:solidFill>
                  <a:srgbClr val="000000"/>
                </a:solidFill>
                <a:effectLst/>
                <a:latin typeface="Arial" panose="020B0604020202020204" pitchFamily="34" charset="0"/>
              </a:rPr>
              <a:t>E</a:t>
            </a:r>
            <a:r>
              <a:rPr lang="vi-VN" b="0" i="1"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A</a:t>
            </a:r>
            <a:r>
              <a:rPr lang="vi-VN" b="0" i="0" dirty="0">
                <a:solidFill>
                  <a:srgbClr val="000000"/>
                </a:solidFill>
                <a:effectLst/>
                <a:latin typeface="Arial" panose="020B0604020202020204" pitchFamily="34" charset="0"/>
              </a:rPr>
              <a:t>drenaline là lựa chọn ban đầu, có thể cho dopamin, hoặc dobutamine. Trong trường hợp sốc giãn mạch (áp lực mạch hay chênh lệch </a:t>
            </a:r>
            <a:r>
              <a:rPr lang="en-US" b="0" i="0" dirty="0" err="1">
                <a:solidFill>
                  <a:srgbClr val="000000"/>
                </a:solidFill>
                <a:effectLst/>
                <a:latin typeface="Arial" panose="020B0604020202020204" pitchFamily="34" charset="0"/>
              </a:rPr>
              <a:t>HAmax</a:t>
            </a:r>
            <a:r>
              <a:rPr lang="vi-VN" b="0" i="0" dirty="0">
                <a:solidFill>
                  <a:srgbClr val="000000"/>
                </a:solidFill>
                <a:effectLst/>
                <a:latin typeface="Arial" panose="020B0604020202020204" pitchFamily="34" charset="0"/>
              </a:rPr>
              <a:t> và </a:t>
            </a:r>
            <a:r>
              <a:rPr lang="en-US" b="0" i="0" dirty="0">
                <a:solidFill>
                  <a:srgbClr val="000000"/>
                </a:solidFill>
                <a:effectLst/>
                <a:latin typeface="Arial" panose="020B0604020202020204" pitchFamily="34" charset="0"/>
              </a:rPr>
              <a:t>min</a:t>
            </a:r>
            <a:r>
              <a:rPr lang="vi-VN" b="0" i="0" dirty="0">
                <a:solidFill>
                  <a:srgbClr val="000000"/>
                </a:solidFill>
                <a:effectLst/>
                <a:latin typeface="Arial" panose="020B0604020202020204" pitchFamily="34" charset="0"/>
              </a:rPr>
              <a:t> &gt; 40 mmHg), cân nhắc cho thêm </a:t>
            </a:r>
            <a:r>
              <a:rPr lang="en-US" b="0" i="0" dirty="0">
                <a:solidFill>
                  <a:srgbClr val="000000"/>
                </a:solidFill>
                <a:effectLst/>
                <a:latin typeface="Arial" panose="020B0604020202020204" pitchFamily="34" charset="0"/>
              </a:rPr>
              <a:t>N</a:t>
            </a:r>
            <a:r>
              <a:rPr lang="vi-VN" b="0" i="0" dirty="0">
                <a:solidFill>
                  <a:srgbClr val="000000"/>
                </a:solidFill>
                <a:effectLst/>
                <a:latin typeface="Arial" panose="020B0604020202020204" pitchFamily="34" charset="0"/>
              </a:rPr>
              <a:t>or-</a:t>
            </a:r>
            <a:r>
              <a:rPr lang="en-US" b="0" i="0" dirty="0">
                <a:solidFill>
                  <a:srgbClr val="000000"/>
                </a:solidFill>
                <a:effectLst/>
                <a:latin typeface="Arial" panose="020B0604020202020204" pitchFamily="34" charset="0"/>
              </a:rPr>
              <a:t>A</a:t>
            </a:r>
            <a:r>
              <a:rPr lang="vi-VN" b="0" i="0" dirty="0">
                <a:solidFill>
                  <a:srgbClr val="000000"/>
                </a:solidFill>
                <a:effectLst/>
                <a:latin typeface="Arial" panose="020B0604020202020204" pitchFamily="34" charset="0"/>
              </a:rPr>
              <a:t>drenaline.</a:t>
            </a:r>
          </a:p>
          <a:p>
            <a:pPr algn="just">
              <a:spcBef>
                <a:spcPts val="600"/>
              </a:spcBef>
              <a:spcAft>
                <a:spcPts val="600"/>
              </a:spcAft>
            </a:pP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ruyền </a:t>
            </a:r>
            <a:r>
              <a:rPr lang="en-US" b="0" i="0" dirty="0">
                <a:solidFill>
                  <a:srgbClr val="000000"/>
                </a:solidFill>
                <a:effectLst/>
                <a:latin typeface="Arial" panose="020B0604020202020204" pitchFamily="34" charset="0"/>
              </a:rPr>
              <a:t>TMTT </a:t>
            </a:r>
            <a:r>
              <a:rPr lang="en-US" b="0" i="0" dirty="0" err="1">
                <a:solidFill>
                  <a:srgbClr val="000000"/>
                </a:solidFill>
                <a:effectLst/>
                <a:latin typeface="Arial" panose="020B0604020202020204" pitchFamily="34" charset="0"/>
              </a:rPr>
              <a:t>hoặc</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TM </a:t>
            </a:r>
            <a:r>
              <a:rPr lang="en-US" b="0" i="0" dirty="0" err="1">
                <a:solidFill>
                  <a:srgbClr val="000000"/>
                </a:solidFill>
                <a:effectLst/>
                <a:latin typeface="Arial" panose="020B0604020202020204" pitchFamily="34" charset="0"/>
              </a:rPr>
              <a:t>ngoại</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biên</a:t>
            </a:r>
            <a:r>
              <a:rPr lang="vi-VN" b="0" i="0" dirty="0">
                <a:solidFill>
                  <a:srgbClr val="000000"/>
                </a:solidFill>
                <a:effectLst/>
                <a:latin typeface="Arial" panose="020B0604020202020204" pitchFamily="34" charset="0"/>
              </a:rPr>
              <a:t> hoặc truyền trong xương.</a:t>
            </a:r>
          </a:p>
          <a:p>
            <a:pPr algn="just">
              <a:spcBef>
                <a:spcPts val="600"/>
              </a:spcBef>
              <a:spcAft>
                <a:spcPts val="600"/>
              </a:spcAft>
            </a:pP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hăm dò huyết động xâm nhập</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không xâm nhập để đánh giá</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theo dõi huyết động</a:t>
            </a:r>
            <a:r>
              <a:rPr lang="en-US"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sym typeface="Wingdings" panose="05000000000000000000" pitchFamily="2" charset="2"/>
              </a:rPr>
              <a:t></a:t>
            </a:r>
            <a:r>
              <a:rPr lang="vi-VN" b="0" i="0" dirty="0">
                <a:solidFill>
                  <a:srgbClr val="000000"/>
                </a:solidFill>
                <a:effectLst/>
                <a:latin typeface="Arial" panose="020B0604020202020204" pitchFamily="34" charset="0"/>
              </a:rPr>
              <a:t> điều chỉnh dịch</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thuốc vận mạch</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115008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61BDC-4281-4C34-A62D-769497AFA173}"/>
              </a:ext>
            </a:extLst>
          </p:cNvPr>
          <p:cNvSpPr>
            <a:spLocks noGrp="1"/>
          </p:cNvSpPr>
          <p:nvPr>
            <p:ph idx="1"/>
          </p:nvPr>
        </p:nvSpPr>
        <p:spPr>
          <a:xfrm>
            <a:off x="281267" y="1179259"/>
            <a:ext cx="8504288" cy="5382475"/>
          </a:xfrm>
        </p:spPr>
        <p:txBody>
          <a:bodyPr/>
          <a:lstStyle/>
          <a:p>
            <a:pPr marL="0" indent="0" algn="just">
              <a:spcBef>
                <a:spcPts val="600"/>
              </a:spcBef>
              <a:spcAft>
                <a:spcPts val="600"/>
              </a:spcAft>
              <a:buNone/>
            </a:pPr>
            <a:r>
              <a:rPr lang="en-US" b="1" i="1" dirty="0">
                <a:solidFill>
                  <a:srgbClr val="C00000"/>
                </a:solidFill>
                <a:effectLst/>
                <a:latin typeface="Arial" panose="020B0604020202020204" pitchFamily="34" charset="0"/>
              </a:rPr>
              <a:t>4</a:t>
            </a:r>
            <a:r>
              <a:rPr lang="vi-VN" b="1" i="1" dirty="0">
                <a:solidFill>
                  <a:srgbClr val="C00000"/>
                </a:solidFill>
                <a:effectLst/>
                <a:latin typeface="Arial" panose="020B0604020202020204" pitchFamily="34" charset="0"/>
              </a:rPr>
              <a:t>.3. Cấy máu và kháng sinh phổ rộng</a:t>
            </a:r>
            <a:r>
              <a:rPr lang="vi-VN" b="0" i="0" dirty="0">
                <a:solidFill>
                  <a:srgbClr val="000000"/>
                </a:solidFill>
                <a:effectLst/>
                <a:latin typeface="Arial" panose="020B0604020202020204" pitchFamily="34" charset="0"/>
              </a:rPr>
              <a:t> theo kinh nghiệm sớm trong vòng</a:t>
            </a:r>
            <a:r>
              <a:rPr lang="en-US" b="0" i="0" dirty="0">
                <a:solidFill>
                  <a:srgbClr val="000000"/>
                </a:solidFill>
                <a:effectLst/>
                <a:latin typeface="Arial" panose="020B0604020202020204" pitchFamily="34" charset="0"/>
              </a:rPr>
              <a:t> 1</a:t>
            </a:r>
            <a:r>
              <a:rPr lang="vi-VN" b="0" i="0" dirty="0">
                <a:solidFill>
                  <a:srgbClr val="000000"/>
                </a:solidFill>
                <a:effectLst/>
                <a:latin typeface="Arial" panose="020B0604020202020204" pitchFamily="34" charset="0"/>
              </a:rPr>
              <a:t> giờ xác định sốc nhiễm trùng.</a:t>
            </a:r>
          </a:p>
          <a:p>
            <a:pPr marL="0" indent="0" algn="just">
              <a:spcBef>
                <a:spcPts val="600"/>
              </a:spcBef>
              <a:spcAft>
                <a:spcPts val="600"/>
              </a:spcAft>
              <a:buNone/>
            </a:pPr>
            <a:r>
              <a:rPr lang="vi-VN" b="1" i="1" dirty="0">
                <a:solidFill>
                  <a:srgbClr val="C00000"/>
                </a:solidFill>
                <a:effectLst/>
                <a:latin typeface="Arial" panose="020B0604020202020204" pitchFamily="34" charset="0"/>
              </a:rPr>
              <a:t>4.4. Kiểm soát</a:t>
            </a:r>
            <a:r>
              <a:rPr lang="vi-VN" b="1" i="0" dirty="0">
                <a:solidFill>
                  <a:srgbClr val="C00000"/>
                </a:solidFill>
                <a:effectLst/>
                <a:latin typeface="Arial" panose="020B0604020202020204" pitchFamily="34" charset="0"/>
              </a:rPr>
              <a:t> đường máu,</a:t>
            </a:r>
            <a:r>
              <a:rPr lang="vi-VN" b="0" i="0" dirty="0">
                <a:solidFill>
                  <a:srgbClr val="000000"/>
                </a:solidFill>
                <a:effectLst/>
                <a:latin typeface="Arial" panose="020B0604020202020204" pitchFamily="34" charset="0"/>
              </a:rPr>
              <a:t> (giữ </a:t>
            </a:r>
            <a:r>
              <a:rPr lang="en-US" b="0" i="0" dirty="0" err="1">
                <a:solidFill>
                  <a:srgbClr val="000000"/>
                </a:solidFill>
                <a:effectLst/>
                <a:latin typeface="Arial" panose="020B0604020202020204" pitchFamily="34" charset="0"/>
              </a:rPr>
              <a:t>mức</a:t>
            </a:r>
            <a:r>
              <a:rPr lang="vi-VN" b="0" i="0" dirty="0">
                <a:solidFill>
                  <a:srgbClr val="000000"/>
                </a:solidFill>
                <a:effectLst/>
                <a:latin typeface="Arial" panose="020B0604020202020204" pitchFamily="34" charset="0"/>
              </a:rPr>
              <a:t> 8-10 mmol/L), can xi máu, albumin máu, (truyền albumin khi &lt; 30 g/L, giữ </a:t>
            </a:r>
            <a:r>
              <a:rPr lang="en-US" b="0" i="0" dirty="0" err="1">
                <a:solidFill>
                  <a:srgbClr val="000000"/>
                </a:solidFill>
                <a:effectLst/>
                <a:latin typeface="Arial" panose="020B0604020202020204" pitchFamily="34" charset="0"/>
              </a:rPr>
              <a:t>mức</a:t>
            </a:r>
            <a:r>
              <a:rPr lang="vi-VN" b="0" i="0" dirty="0">
                <a:solidFill>
                  <a:srgbClr val="000000"/>
                </a:solidFill>
                <a:effectLst/>
                <a:latin typeface="Arial" panose="020B0604020202020204" pitchFamily="34" charset="0"/>
              </a:rPr>
              <a:t> máu ≥ 35 g/L).</a:t>
            </a:r>
          </a:p>
          <a:p>
            <a:pPr marL="0" indent="0" algn="just">
              <a:spcBef>
                <a:spcPts val="600"/>
              </a:spcBef>
              <a:spcAft>
                <a:spcPts val="600"/>
              </a:spcAft>
              <a:buNone/>
            </a:pPr>
            <a:r>
              <a:rPr lang="vi-VN" b="1" i="1" dirty="0">
                <a:solidFill>
                  <a:srgbClr val="C00000"/>
                </a:solidFill>
                <a:effectLst/>
                <a:latin typeface="Arial" panose="020B0604020202020204" pitchFamily="34" charset="0"/>
              </a:rPr>
              <a:t>4.5. </a:t>
            </a:r>
            <a:r>
              <a:rPr lang="en-US" b="1" i="1" dirty="0">
                <a:solidFill>
                  <a:srgbClr val="C00000"/>
                </a:solidFill>
                <a:effectLst/>
                <a:latin typeface="Arial" panose="020B0604020202020204" pitchFamily="34" charset="0"/>
              </a:rPr>
              <a:t>S</a:t>
            </a:r>
            <a:r>
              <a:rPr lang="vi-VN" b="1" i="1" dirty="0">
                <a:solidFill>
                  <a:srgbClr val="C00000"/>
                </a:solidFill>
                <a:effectLst/>
                <a:latin typeface="Arial" panose="020B0604020202020204" pitchFamily="34" charset="0"/>
              </a:rPr>
              <a:t>uy thượng thận cấp,</a:t>
            </a:r>
            <a:r>
              <a:rPr lang="vi-VN" b="0" i="0" dirty="0">
                <a:solidFill>
                  <a:srgbClr val="000000"/>
                </a:solidFill>
                <a:effectLst/>
                <a:latin typeface="Arial" panose="020B0604020202020204" pitchFamily="34" charset="0"/>
              </a:rPr>
              <a:t> hoặc sốc phụ thuộc catecholamine: hydrocorticone liều thấp: N</a:t>
            </a: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 50mg </a:t>
            </a:r>
            <a:r>
              <a:rPr lang="en-US" b="0" i="0" dirty="0">
                <a:solidFill>
                  <a:srgbClr val="000000"/>
                </a:solidFill>
                <a:effectLst/>
                <a:latin typeface="Arial" panose="020B0604020202020204" pitchFamily="34" charset="0"/>
              </a:rPr>
              <a:t>TM</a:t>
            </a:r>
            <a:r>
              <a:rPr lang="vi-VN" b="0" i="0" dirty="0">
                <a:solidFill>
                  <a:srgbClr val="000000"/>
                </a:solidFill>
                <a:effectLst/>
                <a:latin typeface="Arial" panose="020B0604020202020204" pitchFamily="34" charset="0"/>
              </a:rPr>
              <a:t> mỗi 6 giờ; </a:t>
            </a:r>
            <a:r>
              <a:rPr lang="en-US" b="0" i="0" dirty="0">
                <a:solidFill>
                  <a:srgbClr val="000000"/>
                </a:solidFill>
                <a:effectLst/>
                <a:latin typeface="Arial" panose="020B0604020202020204" pitchFamily="34" charset="0"/>
              </a:rPr>
              <a:t>TE</a:t>
            </a:r>
            <a:r>
              <a:rPr lang="vi-VN" b="0" i="0" dirty="0">
                <a:solidFill>
                  <a:srgbClr val="000000"/>
                </a:solidFill>
                <a:effectLst/>
                <a:latin typeface="Arial" panose="020B0604020202020204" pitchFamily="34" charset="0"/>
              </a:rPr>
              <a:t> 2 mg/kg/liều đầu tiên, sau đó 0,5-1,0 mg/kg mỗi 6 giờ.</a:t>
            </a:r>
          </a:p>
          <a:p>
            <a:pPr marL="0" indent="0" algn="just">
              <a:spcBef>
                <a:spcPts val="600"/>
              </a:spcBef>
              <a:spcAft>
                <a:spcPts val="600"/>
              </a:spcAft>
              <a:buNone/>
            </a:pPr>
            <a:r>
              <a:rPr lang="vi-VN" b="1" i="1" dirty="0">
                <a:solidFill>
                  <a:srgbClr val="C00000"/>
                </a:solidFill>
                <a:effectLst/>
                <a:latin typeface="Arial" panose="020B0604020202020204" pitchFamily="34" charset="0"/>
              </a:rPr>
              <a:t>4.6. Truyền khối hồng cầu</a:t>
            </a:r>
            <a:r>
              <a:rPr lang="vi-VN" b="0" i="0" dirty="0">
                <a:solidFill>
                  <a:srgbClr val="000000"/>
                </a:solidFill>
                <a:effectLst/>
                <a:latin typeface="Arial" panose="020B0604020202020204" pitchFamily="34" charset="0"/>
              </a:rPr>
              <a:t> giữ </a:t>
            </a:r>
            <a:r>
              <a:rPr lang="en-US" b="0" i="0" dirty="0">
                <a:solidFill>
                  <a:srgbClr val="000000"/>
                </a:solidFill>
                <a:effectLst/>
                <a:latin typeface="Arial" panose="020B0604020202020204" pitchFamily="34" charset="0"/>
              </a:rPr>
              <a:t>Hb</a:t>
            </a:r>
            <a:r>
              <a:rPr lang="vi-VN" b="0" i="0" dirty="0">
                <a:solidFill>
                  <a:srgbClr val="000000"/>
                </a:solidFill>
                <a:effectLst/>
                <a:latin typeface="Arial" panose="020B0604020202020204" pitchFamily="34" charset="0"/>
              </a:rPr>
              <a:t> ≥ 10 g/dl.</a:t>
            </a:r>
            <a:endParaRPr lang="en-US" dirty="0"/>
          </a:p>
        </p:txBody>
      </p:sp>
      <p:sp>
        <p:nvSpPr>
          <p:cNvPr id="4" name="Title 1">
            <a:extLst>
              <a:ext uri="{FF2B5EF4-FFF2-40B4-BE49-F238E27FC236}">
                <a16:creationId xmlns:a16="http://schemas.microsoft.com/office/drawing/2014/main" id="{16F1A1B1-251B-47B0-B609-7923A5CC0339}"/>
              </a:ext>
            </a:extLst>
          </p:cNvPr>
          <p:cNvSpPr>
            <a:spLocks noGrp="1"/>
          </p:cNvSpPr>
          <p:nvPr>
            <p:ph type="title"/>
          </p:nvPr>
        </p:nvSpPr>
        <p:spPr>
          <a:xfrm>
            <a:off x="212725" y="373380"/>
            <a:ext cx="8718550" cy="952183"/>
          </a:xfrm>
        </p:spPr>
        <p:txBody>
          <a:bodyPr/>
          <a:lstStyle/>
          <a:p>
            <a:r>
              <a:rPr lang="en-US" sz="3200" dirty="0">
                <a:solidFill>
                  <a:srgbClr val="C00000"/>
                </a:solidFill>
              </a:rPr>
              <a:t>IV. </a:t>
            </a:r>
            <a:r>
              <a:rPr lang="vi-VN" sz="3200" b="1" i="0" u="none" strike="noStrike" dirty="0">
                <a:solidFill>
                  <a:srgbClr val="C00000"/>
                </a:solidFill>
                <a:effectLst/>
                <a:latin typeface="Arial" panose="020B0604020202020204" pitchFamily="34" charset="0"/>
              </a:rPr>
              <a:t>Điều trị sốc nhiễm trùng</a:t>
            </a:r>
            <a:endParaRPr lang="en-US" sz="3200" dirty="0">
              <a:solidFill>
                <a:srgbClr val="C00000"/>
              </a:solidFill>
            </a:endParaRPr>
          </a:p>
        </p:txBody>
      </p:sp>
    </p:spTree>
    <p:extLst>
      <p:ext uri="{BB962C8B-B14F-4D97-AF65-F5344CB8AC3E}">
        <p14:creationId xmlns:p14="http://schemas.microsoft.com/office/powerpoint/2010/main" val="102945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19ACB-D79F-48B7-955C-05B8382D735E}"/>
              </a:ext>
            </a:extLst>
          </p:cNvPr>
          <p:cNvSpPr>
            <a:spLocks noGrp="1"/>
          </p:cNvSpPr>
          <p:nvPr>
            <p:ph type="sldNum" sz="quarter" idx="12"/>
          </p:nvPr>
        </p:nvSpPr>
        <p:spPr/>
        <p:txBody>
          <a:bodyPr/>
          <a:lstStyle/>
          <a:p>
            <a:endParaRPr lang="en-GB" dirty="0"/>
          </a:p>
        </p:txBody>
      </p:sp>
      <p:sp>
        <p:nvSpPr>
          <p:cNvPr id="6" name="Title 5">
            <a:extLst>
              <a:ext uri="{FF2B5EF4-FFF2-40B4-BE49-F238E27FC236}">
                <a16:creationId xmlns:a16="http://schemas.microsoft.com/office/drawing/2014/main" id="{0282F7CB-5E86-4690-8AE2-A9895E8B73CD}"/>
              </a:ext>
            </a:extLst>
          </p:cNvPr>
          <p:cNvSpPr>
            <a:spLocks noGrp="1"/>
          </p:cNvSpPr>
          <p:nvPr>
            <p:ph type="title"/>
          </p:nvPr>
        </p:nvSpPr>
        <p:spPr>
          <a:xfrm>
            <a:off x="258200" y="532958"/>
            <a:ext cx="7886700" cy="994172"/>
          </a:xfrm>
        </p:spPr>
        <p:txBody>
          <a:bodyPr>
            <a:normAutofit/>
          </a:bodyPr>
          <a:lstStyle/>
          <a:p>
            <a:r>
              <a:rPr lang="en-GB" sz="3000" b="1" dirty="0" err="1">
                <a:solidFill>
                  <a:srgbClr val="C00000"/>
                </a:solidFill>
              </a:rPr>
              <a:t>Khuyến</a:t>
            </a:r>
            <a:r>
              <a:rPr lang="en-GB" sz="3000" b="1" dirty="0">
                <a:solidFill>
                  <a:srgbClr val="C00000"/>
                </a:solidFill>
              </a:rPr>
              <a:t> </a:t>
            </a:r>
            <a:r>
              <a:rPr lang="en-GB" sz="3000" b="1" dirty="0" err="1">
                <a:solidFill>
                  <a:srgbClr val="C00000"/>
                </a:solidFill>
              </a:rPr>
              <a:t>cáo</a:t>
            </a:r>
            <a:r>
              <a:rPr lang="en-GB" sz="3000" b="1" dirty="0">
                <a:solidFill>
                  <a:srgbClr val="C00000"/>
                </a:solidFill>
              </a:rPr>
              <a:t> WHO </a:t>
            </a:r>
            <a:r>
              <a:rPr lang="en-GB" sz="3000" b="1" dirty="0" err="1">
                <a:solidFill>
                  <a:srgbClr val="C00000"/>
                </a:solidFill>
              </a:rPr>
              <a:t>điều</a:t>
            </a:r>
            <a:r>
              <a:rPr lang="en-GB" sz="3000" b="1" dirty="0">
                <a:solidFill>
                  <a:srgbClr val="C00000"/>
                </a:solidFill>
              </a:rPr>
              <a:t> </a:t>
            </a:r>
            <a:r>
              <a:rPr lang="en-GB" sz="3000" b="1" dirty="0" err="1">
                <a:solidFill>
                  <a:srgbClr val="C00000"/>
                </a:solidFill>
              </a:rPr>
              <a:t>trị</a:t>
            </a:r>
            <a:r>
              <a:rPr lang="en-GB" sz="3000" b="1" dirty="0">
                <a:solidFill>
                  <a:srgbClr val="C00000"/>
                </a:solidFill>
              </a:rPr>
              <a:t> </a:t>
            </a:r>
            <a:r>
              <a:rPr lang="en-GB" sz="3000" b="1" dirty="0" err="1">
                <a:solidFill>
                  <a:srgbClr val="C00000"/>
                </a:solidFill>
              </a:rPr>
              <a:t>kháng</a:t>
            </a:r>
            <a:r>
              <a:rPr lang="en-GB" sz="3000" b="1" dirty="0">
                <a:solidFill>
                  <a:srgbClr val="C00000"/>
                </a:solidFill>
              </a:rPr>
              <a:t> </a:t>
            </a:r>
            <a:r>
              <a:rPr lang="en-GB" sz="3000" b="1" dirty="0" err="1">
                <a:solidFill>
                  <a:srgbClr val="C00000"/>
                </a:solidFill>
              </a:rPr>
              <a:t>sinh</a:t>
            </a:r>
            <a:r>
              <a:rPr lang="en-GB" sz="3000" b="1" dirty="0">
                <a:solidFill>
                  <a:srgbClr val="C00000"/>
                </a:solidFill>
              </a:rPr>
              <a:t> </a:t>
            </a:r>
            <a:r>
              <a:rPr lang="en-GB" sz="3000" b="1" dirty="0" err="1">
                <a:solidFill>
                  <a:srgbClr val="C00000"/>
                </a:solidFill>
              </a:rPr>
              <a:t>trên</a:t>
            </a:r>
            <a:r>
              <a:rPr lang="en-GB" sz="3000" b="1" dirty="0">
                <a:solidFill>
                  <a:srgbClr val="C00000"/>
                </a:solidFill>
              </a:rPr>
              <a:t> </a:t>
            </a:r>
            <a:r>
              <a:rPr lang="en-GB" sz="3000" b="1" dirty="0" err="1">
                <a:solidFill>
                  <a:srgbClr val="C00000"/>
                </a:solidFill>
              </a:rPr>
              <a:t>bệnh</a:t>
            </a:r>
            <a:r>
              <a:rPr lang="en-GB" sz="3000" b="1" dirty="0">
                <a:solidFill>
                  <a:srgbClr val="C00000"/>
                </a:solidFill>
              </a:rPr>
              <a:t> </a:t>
            </a:r>
            <a:r>
              <a:rPr lang="en-GB" sz="3000" b="1" dirty="0" err="1">
                <a:solidFill>
                  <a:srgbClr val="C00000"/>
                </a:solidFill>
              </a:rPr>
              <a:t>nhân</a:t>
            </a:r>
            <a:r>
              <a:rPr lang="en-GB" sz="3000" b="1" dirty="0">
                <a:solidFill>
                  <a:srgbClr val="C00000"/>
                </a:solidFill>
              </a:rPr>
              <a:t> COVID-19</a:t>
            </a:r>
          </a:p>
        </p:txBody>
      </p:sp>
      <p:pic>
        <p:nvPicPr>
          <p:cNvPr id="7" name="Picture 6">
            <a:extLst>
              <a:ext uri="{FF2B5EF4-FFF2-40B4-BE49-F238E27FC236}">
                <a16:creationId xmlns:a16="http://schemas.microsoft.com/office/drawing/2014/main" id="{8E17764D-C2AC-4947-B6A4-F8D43D3B7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152" y="919377"/>
            <a:ext cx="1666648" cy="792465"/>
          </a:xfrm>
          <a:prstGeom prst="rect">
            <a:avLst/>
          </a:prstGeom>
        </p:spPr>
      </p:pic>
      <p:sp>
        <p:nvSpPr>
          <p:cNvPr id="3" name="Rectangle 2">
            <a:extLst>
              <a:ext uri="{FF2B5EF4-FFF2-40B4-BE49-F238E27FC236}">
                <a16:creationId xmlns:a16="http://schemas.microsoft.com/office/drawing/2014/main" id="{F9B43A1E-E43D-43D9-8DB1-814D71AA9156}"/>
              </a:ext>
            </a:extLst>
          </p:cNvPr>
          <p:cNvSpPr/>
          <p:nvPr/>
        </p:nvSpPr>
        <p:spPr>
          <a:xfrm>
            <a:off x="99339" y="1711842"/>
            <a:ext cx="8624675" cy="51150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buFont typeface="Arial" panose="020B0604020202020204" pitchFamily="34" charset="0"/>
              <a:buChar char="•"/>
            </a:pPr>
            <a:r>
              <a:rPr lang="en-US" sz="2400" b="1" u="sng" dirty="0" err="1">
                <a:solidFill>
                  <a:srgbClr val="C00000"/>
                </a:solidFill>
              </a:rPr>
              <a:t>Thể</a:t>
            </a:r>
            <a:r>
              <a:rPr lang="en-US" sz="2400" b="1" u="sng" dirty="0">
                <a:solidFill>
                  <a:srgbClr val="C00000"/>
                </a:solidFill>
              </a:rPr>
              <a:t> </a:t>
            </a:r>
            <a:r>
              <a:rPr lang="en-US" sz="2400" b="1" u="sng" dirty="0" err="1">
                <a:solidFill>
                  <a:srgbClr val="C00000"/>
                </a:solidFill>
              </a:rPr>
              <a:t>nhẹ</a:t>
            </a:r>
            <a:r>
              <a:rPr lang="en-US" sz="2400" b="1" dirty="0">
                <a:solidFill>
                  <a:srgbClr val="C00000"/>
                </a:solidFill>
              </a:rPr>
              <a:t>:</a:t>
            </a:r>
            <a:r>
              <a:rPr lang="en-US" sz="2400" dirty="0">
                <a:solidFill>
                  <a:schemeClr val="accent1">
                    <a:lumMod val="50000"/>
                  </a:schemeClr>
                </a:solidFill>
              </a:rPr>
              <a:t> </a:t>
            </a:r>
            <a:r>
              <a:rPr lang="en-US" sz="2400" b="1" dirty="0" err="1">
                <a:solidFill>
                  <a:schemeClr val="accent1">
                    <a:lumMod val="50000"/>
                  </a:schemeClr>
                </a:solidFill>
              </a:rPr>
              <a:t>không</a:t>
            </a:r>
            <a:r>
              <a:rPr lang="en-US" sz="2400" b="1" dirty="0">
                <a:solidFill>
                  <a:schemeClr val="accent1">
                    <a:lumMod val="50000"/>
                  </a:schemeClr>
                </a:solidFill>
              </a:rPr>
              <a:t> </a:t>
            </a:r>
            <a:r>
              <a:rPr lang="en-US" sz="2400" b="1" dirty="0" err="1">
                <a:solidFill>
                  <a:schemeClr val="accent1">
                    <a:lumMod val="50000"/>
                  </a:schemeClr>
                </a:solidFill>
              </a:rPr>
              <a:t>dùng</a:t>
            </a:r>
            <a:r>
              <a:rPr lang="en-US" sz="2400" b="1" dirty="0">
                <a:solidFill>
                  <a:schemeClr val="accent1">
                    <a:lumMod val="50000"/>
                  </a:schemeClr>
                </a:solidFill>
              </a:rPr>
              <a:t> </a:t>
            </a:r>
            <a:r>
              <a:rPr lang="en-US" sz="2400" b="1" dirty="0" err="1">
                <a:solidFill>
                  <a:schemeClr val="accent1">
                    <a:lumMod val="50000"/>
                  </a:schemeClr>
                </a:solidFill>
              </a:rPr>
              <a:t>kháng</a:t>
            </a:r>
            <a:r>
              <a:rPr lang="en-US" sz="2400" b="1" dirty="0">
                <a:solidFill>
                  <a:schemeClr val="accent1">
                    <a:lumMod val="50000"/>
                  </a:schemeClr>
                </a:solidFill>
              </a:rPr>
              <a:t> </a:t>
            </a:r>
            <a:r>
              <a:rPr lang="en-US" sz="2400" b="1" dirty="0" err="1">
                <a:solidFill>
                  <a:schemeClr val="accent1">
                    <a:lumMod val="50000"/>
                  </a:schemeClr>
                </a:solidFill>
              </a:rPr>
              <a:t>sinh</a:t>
            </a:r>
            <a:r>
              <a:rPr lang="en-US" sz="2400" b="1" dirty="0">
                <a:solidFill>
                  <a:schemeClr val="accent1">
                    <a:lumMod val="50000"/>
                  </a:schemeClr>
                </a:solidFill>
              </a:rPr>
              <a:t> </a:t>
            </a:r>
            <a:r>
              <a:rPr lang="en-US" sz="2400" b="1" dirty="0" err="1">
                <a:solidFill>
                  <a:schemeClr val="accent1">
                    <a:lumMod val="50000"/>
                  </a:schemeClr>
                </a:solidFill>
              </a:rPr>
              <a:t>dự</a:t>
            </a:r>
            <a:r>
              <a:rPr lang="en-US" sz="2400" b="1" dirty="0">
                <a:solidFill>
                  <a:schemeClr val="accent1">
                    <a:lumMod val="50000"/>
                  </a:schemeClr>
                </a:solidFill>
              </a:rPr>
              <a:t> </a:t>
            </a:r>
            <a:r>
              <a:rPr lang="en-US" sz="2400" b="1" dirty="0" err="1">
                <a:solidFill>
                  <a:schemeClr val="accent1">
                    <a:lumMod val="50000"/>
                  </a:schemeClr>
                </a:solidFill>
              </a:rPr>
              <a:t>phòng</a:t>
            </a:r>
            <a:r>
              <a:rPr lang="en-US" sz="2400" b="1" dirty="0">
                <a:solidFill>
                  <a:schemeClr val="accent1">
                    <a:lumMod val="50000"/>
                  </a:schemeClr>
                </a:solidFill>
              </a:rPr>
              <a:t>.</a:t>
            </a:r>
          </a:p>
          <a:p>
            <a:pPr marL="342900" indent="-342900" algn="just">
              <a:spcBef>
                <a:spcPts val="600"/>
              </a:spcBef>
              <a:buFont typeface="Arial" panose="020B0604020202020204" pitchFamily="34" charset="0"/>
              <a:buChar char="•"/>
            </a:pPr>
            <a:r>
              <a:rPr lang="en-US" sz="2400" b="1" u="sng" dirty="0" err="1">
                <a:solidFill>
                  <a:srgbClr val="C00000"/>
                </a:solidFill>
              </a:rPr>
              <a:t>Thể</a:t>
            </a:r>
            <a:r>
              <a:rPr lang="en-US" sz="2400" b="1" u="sng" dirty="0">
                <a:solidFill>
                  <a:srgbClr val="C00000"/>
                </a:solidFill>
              </a:rPr>
              <a:t> </a:t>
            </a:r>
            <a:r>
              <a:rPr lang="en-US" sz="2400" b="1" u="sng" dirty="0" err="1">
                <a:solidFill>
                  <a:srgbClr val="C00000"/>
                </a:solidFill>
              </a:rPr>
              <a:t>trung</a:t>
            </a:r>
            <a:r>
              <a:rPr lang="en-US" sz="2400" b="1" u="sng" dirty="0">
                <a:solidFill>
                  <a:srgbClr val="C00000"/>
                </a:solidFill>
              </a:rPr>
              <a:t> </a:t>
            </a:r>
            <a:r>
              <a:rPr lang="en-US" sz="2400" b="1" u="sng" dirty="0" err="1">
                <a:solidFill>
                  <a:srgbClr val="C00000"/>
                </a:solidFill>
              </a:rPr>
              <a:t>bình</a:t>
            </a:r>
            <a:r>
              <a:rPr lang="en-US" sz="2400" b="1" dirty="0">
                <a:solidFill>
                  <a:srgbClr val="C00000"/>
                </a:solidFill>
              </a:rPr>
              <a:t>: </a:t>
            </a:r>
            <a:r>
              <a:rPr lang="en-US" sz="2400" dirty="0" err="1">
                <a:solidFill>
                  <a:schemeClr val="accent1">
                    <a:lumMod val="50000"/>
                  </a:schemeClr>
                </a:solidFill>
              </a:rPr>
              <a:t>kháng</a:t>
            </a:r>
            <a:r>
              <a:rPr lang="en-US" sz="2400" dirty="0">
                <a:solidFill>
                  <a:schemeClr val="accent1">
                    <a:lumMod val="50000"/>
                  </a:schemeClr>
                </a:solidFill>
              </a:rPr>
              <a:t> </a:t>
            </a:r>
            <a:r>
              <a:rPr lang="en-US" sz="2400" dirty="0" err="1">
                <a:solidFill>
                  <a:schemeClr val="accent1">
                    <a:lumMod val="50000"/>
                  </a:schemeClr>
                </a:solidFill>
              </a:rPr>
              <a:t>sinh</a:t>
            </a:r>
            <a:r>
              <a:rPr lang="en-US" sz="2400" dirty="0">
                <a:solidFill>
                  <a:schemeClr val="accent1">
                    <a:lumMod val="50000"/>
                  </a:schemeClr>
                </a:solidFill>
              </a:rPr>
              <a:t> </a:t>
            </a:r>
            <a:r>
              <a:rPr lang="en-US" sz="2400" dirty="0" err="1">
                <a:solidFill>
                  <a:schemeClr val="accent1">
                    <a:lumMod val="50000"/>
                  </a:schemeClr>
                </a:solidFill>
              </a:rPr>
              <a:t>chỉ</a:t>
            </a:r>
            <a:r>
              <a:rPr lang="en-US" sz="2400" dirty="0">
                <a:solidFill>
                  <a:schemeClr val="accent1">
                    <a:lumMod val="50000"/>
                  </a:schemeClr>
                </a:solidFill>
              </a:rPr>
              <a:t> </a:t>
            </a:r>
            <a:r>
              <a:rPr lang="en-US" sz="2400" dirty="0" err="1">
                <a:solidFill>
                  <a:schemeClr val="accent1">
                    <a:lumMod val="50000"/>
                  </a:schemeClr>
                </a:solidFill>
              </a:rPr>
              <a:t>cho</a:t>
            </a:r>
            <a:r>
              <a:rPr lang="en-US" sz="2400" dirty="0">
                <a:solidFill>
                  <a:schemeClr val="accent1">
                    <a:lumMod val="50000"/>
                  </a:schemeClr>
                </a:solidFill>
              </a:rPr>
              <a:t> </a:t>
            </a:r>
            <a:r>
              <a:rPr lang="en-US" sz="2400" dirty="0" err="1">
                <a:solidFill>
                  <a:schemeClr val="accent1">
                    <a:lumMod val="50000"/>
                  </a:schemeClr>
                </a:solidFill>
              </a:rPr>
              <a:t>khi</a:t>
            </a:r>
            <a:r>
              <a:rPr lang="en-US" sz="2400" dirty="0">
                <a:solidFill>
                  <a:schemeClr val="accent1">
                    <a:lumMod val="50000"/>
                  </a:schemeClr>
                </a:solidFill>
              </a:rPr>
              <a:t> </a:t>
            </a:r>
            <a:r>
              <a:rPr lang="en-US" sz="2400" dirty="0" err="1">
                <a:solidFill>
                  <a:schemeClr val="accent1">
                    <a:lumMod val="50000"/>
                  </a:schemeClr>
                </a:solidFill>
              </a:rPr>
              <a:t>có</a:t>
            </a:r>
            <a:r>
              <a:rPr lang="en-US" sz="2400" dirty="0">
                <a:solidFill>
                  <a:schemeClr val="accent1">
                    <a:lumMod val="50000"/>
                  </a:schemeClr>
                </a:solidFill>
              </a:rPr>
              <a:t> </a:t>
            </a:r>
            <a:r>
              <a:rPr lang="en-US" sz="2400" b="1" dirty="0" err="1">
                <a:solidFill>
                  <a:schemeClr val="accent1">
                    <a:lumMod val="50000"/>
                  </a:schemeClr>
                </a:solidFill>
              </a:rPr>
              <a:t>nghi</a:t>
            </a:r>
            <a:r>
              <a:rPr lang="en-US" sz="2400" b="1" dirty="0">
                <a:solidFill>
                  <a:schemeClr val="accent1">
                    <a:lumMod val="50000"/>
                  </a:schemeClr>
                </a:solidFill>
              </a:rPr>
              <a:t> </a:t>
            </a:r>
            <a:r>
              <a:rPr lang="en-US" sz="2400" b="1" dirty="0" err="1">
                <a:solidFill>
                  <a:schemeClr val="accent1">
                    <a:lumMod val="50000"/>
                  </a:schemeClr>
                </a:solidFill>
              </a:rPr>
              <a:t>ngờ</a:t>
            </a:r>
            <a:r>
              <a:rPr lang="en-US" sz="2400" b="1" dirty="0">
                <a:solidFill>
                  <a:schemeClr val="accent1">
                    <a:lumMod val="50000"/>
                  </a:schemeClr>
                </a:solidFill>
              </a:rPr>
              <a:t> </a:t>
            </a:r>
            <a:r>
              <a:rPr lang="en-US" sz="2400" b="1" dirty="0" err="1">
                <a:solidFill>
                  <a:schemeClr val="accent1">
                    <a:lumMod val="50000"/>
                  </a:schemeClr>
                </a:solidFill>
              </a:rPr>
              <a:t>có</a:t>
            </a:r>
            <a:r>
              <a:rPr lang="en-US" sz="2400" b="1" dirty="0">
                <a:solidFill>
                  <a:schemeClr val="accent1">
                    <a:lumMod val="50000"/>
                  </a:schemeClr>
                </a:solidFill>
              </a:rPr>
              <a:t> </a:t>
            </a:r>
            <a:r>
              <a:rPr lang="en-US" sz="2400" b="1" dirty="0" err="1">
                <a:solidFill>
                  <a:schemeClr val="accent1">
                    <a:lumMod val="50000"/>
                  </a:schemeClr>
                </a:solidFill>
              </a:rPr>
              <a:t>nhiễm</a:t>
            </a:r>
            <a:r>
              <a:rPr lang="en-US" sz="2400" b="1" dirty="0">
                <a:solidFill>
                  <a:schemeClr val="accent1">
                    <a:lumMod val="50000"/>
                  </a:schemeClr>
                </a:solidFill>
              </a:rPr>
              <a:t> </a:t>
            </a:r>
            <a:r>
              <a:rPr lang="en-US" sz="2400" b="1" dirty="0" err="1">
                <a:solidFill>
                  <a:schemeClr val="accent1">
                    <a:lumMod val="50000"/>
                  </a:schemeClr>
                </a:solidFill>
              </a:rPr>
              <a:t>khuẩn</a:t>
            </a:r>
            <a:r>
              <a:rPr lang="en-US" sz="2400" dirty="0">
                <a:solidFill>
                  <a:schemeClr val="accent1">
                    <a:lumMod val="50000"/>
                  </a:schemeClr>
                </a:solidFill>
              </a:rPr>
              <a:t> </a:t>
            </a:r>
            <a:r>
              <a:rPr lang="en-US" sz="2400" dirty="0" err="1">
                <a:solidFill>
                  <a:schemeClr val="accent1">
                    <a:lumMod val="50000"/>
                  </a:schemeClr>
                </a:solidFill>
              </a:rPr>
              <a:t>trên</a:t>
            </a:r>
            <a:r>
              <a:rPr lang="en-US" sz="2400" dirty="0">
                <a:solidFill>
                  <a:schemeClr val="accent1">
                    <a:lumMod val="50000"/>
                  </a:schemeClr>
                </a:solidFill>
              </a:rPr>
              <a:t> </a:t>
            </a:r>
            <a:r>
              <a:rPr lang="en-US" sz="2400" dirty="0" err="1">
                <a:solidFill>
                  <a:schemeClr val="accent1">
                    <a:lumMod val="50000"/>
                  </a:schemeClr>
                </a:solidFill>
              </a:rPr>
              <a:t>lâm</a:t>
            </a:r>
            <a:r>
              <a:rPr lang="en-US" sz="2400" dirty="0">
                <a:solidFill>
                  <a:schemeClr val="accent1">
                    <a:lumMod val="50000"/>
                  </a:schemeClr>
                </a:solidFill>
              </a:rPr>
              <a:t> </a:t>
            </a:r>
            <a:r>
              <a:rPr lang="en-US" sz="2400" dirty="0" err="1">
                <a:solidFill>
                  <a:schemeClr val="accent1">
                    <a:lumMod val="50000"/>
                  </a:schemeClr>
                </a:solidFill>
              </a:rPr>
              <a:t>sàng</a:t>
            </a:r>
            <a:r>
              <a:rPr lang="en-US" sz="2400" dirty="0">
                <a:solidFill>
                  <a:schemeClr val="accent1">
                    <a:lumMod val="50000"/>
                  </a:schemeClr>
                </a:solidFill>
              </a:rPr>
              <a:t>.</a:t>
            </a:r>
          </a:p>
          <a:p>
            <a:pPr marL="342900" indent="-342900" algn="just">
              <a:spcBef>
                <a:spcPts val="600"/>
              </a:spcBef>
              <a:buFont typeface="Arial" panose="020B0604020202020204" pitchFamily="34" charset="0"/>
              <a:buChar char="•"/>
            </a:pPr>
            <a:r>
              <a:rPr lang="en-US" sz="2400" b="1" u="sng" dirty="0" err="1">
                <a:solidFill>
                  <a:srgbClr val="C00000"/>
                </a:solidFill>
              </a:rPr>
              <a:t>Thể</a:t>
            </a:r>
            <a:r>
              <a:rPr lang="en-US" sz="2400" b="1" u="sng" dirty="0">
                <a:solidFill>
                  <a:srgbClr val="C00000"/>
                </a:solidFill>
              </a:rPr>
              <a:t> </a:t>
            </a:r>
            <a:r>
              <a:rPr lang="en-US" sz="2400" b="1" u="sng" dirty="0" err="1">
                <a:solidFill>
                  <a:srgbClr val="C00000"/>
                </a:solidFill>
              </a:rPr>
              <a:t>nặng</a:t>
            </a:r>
            <a:r>
              <a:rPr lang="en-US" sz="2400" b="1" dirty="0">
                <a:solidFill>
                  <a:srgbClr val="C00000"/>
                </a:solidFill>
              </a:rPr>
              <a:t>:</a:t>
            </a:r>
          </a:p>
          <a:p>
            <a:pPr algn="just">
              <a:spcBef>
                <a:spcPts val="600"/>
              </a:spcBef>
            </a:pPr>
            <a:r>
              <a:rPr lang="en-US" sz="2400" dirty="0">
                <a:solidFill>
                  <a:schemeClr val="accent1">
                    <a:lumMod val="50000"/>
                  </a:schemeClr>
                </a:solidFill>
              </a:rPr>
              <a:t>- </a:t>
            </a:r>
            <a:r>
              <a:rPr lang="en-US" sz="2400" dirty="0" err="1">
                <a:solidFill>
                  <a:schemeClr val="accent1">
                    <a:lumMod val="50000"/>
                  </a:schemeClr>
                </a:solidFill>
              </a:rPr>
              <a:t>Điều</a:t>
            </a:r>
            <a:r>
              <a:rPr lang="en-US" sz="2400" dirty="0">
                <a:solidFill>
                  <a:schemeClr val="accent1">
                    <a:lumMod val="50000"/>
                  </a:schemeClr>
                </a:solidFill>
              </a:rPr>
              <a:t> </a:t>
            </a:r>
            <a:r>
              <a:rPr lang="en-US" sz="2400" dirty="0" err="1">
                <a:solidFill>
                  <a:schemeClr val="accent1">
                    <a:lumMod val="50000"/>
                  </a:schemeClr>
                </a:solidFill>
              </a:rPr>
              <a:t>trị</a:t>
            </a:r>
            <a:r>
              <a:rPr lang="en-US" sz="2400" dirty="0">
                <a:solidFill>
                  <a:schemeClr val="accent1">
                    <a:lumMod val="50000"/>
                  </a:schemeClr>
                </a:solidFill>
              </a:rPr>
              <a:t> </a:t>
            </a:r>
            <a:r>
              <a:rPr lang="en-US" sz="2400" dirty="0" err="1">
                <a:solidFill>
                  <a:schemeClr val="accent1">
                    <a:lumMod val="50000"/>
                  </a:schemeClr>
                </a:solidFill>
              </a:rPr>
              <a:t>kháng</a:t>
            </a:r>
            <a:r>
              <a:rPr lang="en-US" sz="2400" dirty="0">
                <a:solidFill>
                  <a:schemeClr val="accent1">
                    <a:lumMod val="50000"/>
                  </a:schemeClr>
                </a:solidFill>
              </a:rPr>
              <a:t> </a:t>
            </a:r>
            <a:r>
              <a:rPr lang="en-US" sz="2400" dirty="0" err="1">
                <a:solidFill>
                  <a:schemeClr val="accent1">
                    <a:lumMod val="50000"/>
                  </a:schemeClr>
                </a:solidFill>
              </a:rPr>
              <a:t>sinh</a:t>
            </a:r>
            <a:r>
              <a:rPr lang="en-US" sz="2400" dirty="0">
                <a:solidFill>
                  <a:schemeClr val="accent1">
                    <a:lumMod val="50000"/>
                  </a:schemeClr>
                </a:solidFill>
              </a:rPr>
              <a:t> </a:t>
            </a:r>
            <a:r>
              <a:rPr lang="en-US" sz="2400" dirty="0" err="1">
                <a:solidFill>
                  <a:schemeClr val="accent1">
                    <a:lumMod val="50000"/>
                  </a:schemeClr>
                </a:solidFill>
              </a:rPr>
              <a:t>khi</a:t>
            </a:r>
            <a:r>
              <a:rPr lang="en-US" sz="2400" dirty="0">
                <a:solidFill>
                  <a:schemeClr val="accent1">
                    <a:lumMod val="50000"/>
                  </a:schemeClr>
                </a:solidFill>
              </a:rPr>
              <a:t> </a:t>
            </a:r>
            <a:r>
              <a:rPr lang="en-US" sz="2400" dirty="0" err="1">
                <a:solidFill>
                  <a:schemeClr val="accent1">
                    <a:lumMod val="50000"/>
                  </a:schemeClr>
                </a:solidFill>
              </a:rPr>
              <a:t>có</a:t>
            </a:r>
            <a:r>
              <a:rPr lang="en-US" sz="2400" dirty="0">
                <a:solidFill>
                  <a:schemeClr val="accent1">
                    <a:lumMod val="50000"/>
                  </a:schemeClr>
                </a:solidFill>
              </a:rPr>
              <a:t> vi </a:t>
            </a:r>
            <a:r>
              <a:rPr lang="en-US" sz="2400" dirty="0" err="1">
                <a:solidFill>
                  <a:schemeClr val="accent1">
                    <a:lumMod val="50000"/>
                  </a:schemeClr>
                </a:solidFill>
              </a:rPr>
              <a:t>khuẩn</a:t>
            </a:r>
            <a:r>
              <a:rPr lang="en-US" sz="2400" dirty="0">
                <a:solidFill>
                  <a:schemeClr val="accent1">
                    <a:lumMod val="50000"/>
                  </a:schemeClr>
                </a:solidFill>
              </a:rPr>
              <a:t> </a:t>
            </a:r>
            <a:r>
              <a:rPr lang="en-US" sz="2400" dirty="0" err="1">
                <a:solidFill>
                  <a:schemeClr val="accent1">
                    <a:lumMod val="50000"/>
                  </a:schemeClr>
                </a:solidFill>
              </a:rPr>
              <a:t>nghi</a:t>
            </a:r>
            <a:r>
              <a:rPr lang="en-US" sz="2400" dirty="0">
                <a:solidFill>
                  <a:schemeClr val="accent1">
                    <a:lumMod val="50000"/>
                  </a:schemeClr>
                </a:solidFill>
              </a:rPr>
              <a:t> </a:t>
            </a:r>
            <a:r>
              <a:rPr lang="en-US" sz="2400" dirty="0" err="1">
                <a:solidFill>
                  <a:schemeClr val="accent1">
                    <a:lumMod val="50000"/>
                  </a:schemeClr>
                </a:solidFill>
              </a:rPr>
              <a:t>ngờ</a:t>
            </a:r>
            <a:r>
              <a:rPr lang="en-US" sz="2400" dirty="0">
                <a:solidFill>
                  <a:schemeClr val="accent1">
                    <a:lumMod val="50000"/>
                  </a:schemeClr>
                </a:solidFill>
              </a:rPr>
              <a:t> </a:t>
            </a:r>
            <a:r>
              <a:rPr lang="en-US" sz="2400" dirty="0" err="1">
                <a:solidFill>
                  <a:schemeClr val="accent1">
                    <a:lumMod val="50000"/>
                  </a:schemeClr>
                </a:solidFill>
              </a:rPr>
              <a:t>dựa</a:t>
            </a:r>
            <a:r>
              <a:rPr lang="en-US" sz="2400" dirty="0">
                <a:solidFill>
                  <a:schemeClr val="accent1">
                    <a:lumMod val="50000"/>
                  </a:schemeClr>
                </a:solidFill>
              </a:rPr>
              <a:t> </a:t>
            </a:r>
            <a:r>
              <a:rPr lang="en-US" sz="2400" dirty="0" err="1">
                <a:solidFill>
                  <a:schemeClr val="accent1">
                    <a:lumMod val="50000"/>
                  </a:schemeClr>
                </a:solidFill>
              </a:rPr>
              <a:t>theo</a:t>
            </a:r>
            <a:r>
              <a:rPr lang="en-US" sz="2400" dirty="0">
                <a:solidFill>
                  <a:schemeClr val="accent1">
                    <a:lumMod val="50000"/>
                  </a:schemeClr>
                </a:solidFill>
              </a:rPr>
              <a:t> </a:t>
            </a:r>
            <a:r>
              <a:rPr lang="en-US" sz="2400" dirty="0" err="1">
                <a:solidFill>
                  <a:schemeClr val="accent1">
                    <a:lumMod val="50000"/>
                  </a:schemeClr>
                </a:solidFill>
              </a:rPr>
              <a:t>nhận</a:t>
            </a:r>
            <a:r>
              <a:rPr lang="en-US" sz="2400" dirty="0">
                <a:solidFill>
                  <a:schemeClr val="accent1">
                    <a:lumMod val="50000"/>
                  </a:schemeClr>
                </a:solidFill>
              </a:rPr>
              <a:t> </a:t>
            </a:r>
            <a:r>
              <a:rPr lang="en-US" sz="2400" dirty="0" err="1">
                <a:solidFill>
                  <a:schemeClr val="accent1">
                    <a:lumMod val="50000"/>
                  </a:schemeClr>
                </a:solidFill>
              </a:rPr>
              <a:t>định</a:t>
            </a:r>
            <a:r>
              <a:rPr lang="en-US" sz="2400" dirty="0">
                <a:solidFill>
                  <a:schemeClr val="accent1">
                    <a:lumMod val="50000"/>
                  </a:schemeClr>
                </a:solidFill>
              </a:rPr>
              <a:t> </a:t>
            </a:r>
            <a:r>
              <a:rPr lang="en-US" sz="2400" dirty="0" err="1">
                <a:solidFill>
                  <a:schemeClr val="accent1">
                    <a:lumMod val="50000"/>
                  </a:schemeClr>
                </a:solidFill>
              </a:rPr>
              <a:t>lâm</a:t>
            </a:r>
            <a:r>
              <a:rPr lang="en-US" sz="2400" dirty="0">
                <a:solidFill>
                  <a:schemeClr val="accent1">
                    <a:lumMod val="50000"/>
                  </a:schemeClr>
                </a:solidFill>
              </a:rPr>
              <a:t> </a:t>
            </a:r>
            <a:r>
              <a:rPr lang="en-US" sz="2400" dirty="0" err="1">
                <a:solidFill>
                  <a:schemeClr val="accent1">
                    <a:lumMod val="50000"/>
                  </a:schemeClr>
                </a:solidFill>
              </a:rPr>
              <a:t>sàng</a:t>
            </a:r>
            <a:r>
              <a:rPr lang="en-US" sz="2400" dirty="0">
                <a:solidFill>
                  <a:schemeClr val="accent1">
                    <a:lumMod val="50000"/>
                  </a:schemeClr>
                </a:solidFill>
              </a:rPr>
              <a:t>, </a:t>
            </a:r>
            <a:r>
              <a:rPr lang="en-US" sz="2400" dirty="0" err="1">
                <a:solidFill>
                  <a:schemeClr val="accent1">
                    <a:lumMod val="50000"/>
                  </a:schemeClr>
                </a:solidFill>
              </a:rPr>
              <a:t>yếu</a:t>
            </a:r>
            <a:r>
              <a:rPr lang="en-US" sz="2400" dirty="0">
                <a:solidFill>
                  <a:schemeClr val="accent1">
                    <a:lumMod val="50000"/>
                  </a:schemeClr>
                </a:solidFill>
              </a:rPr>
              <a:t> </a:t>
            </a:r>
            <a:r>
              <a:rPr lang="en-US" sz="2400" dirty="0" err="1">
                <a:solidFill>
                  <a:schemeClr val="accent1">
                    <a:lumMod val="50000"/>
                  </a:schemeClr>
                </a:solidFill>
              </a:rPr>
              <a:t>tố</a:t>
            </a:r>
            <a:r>
              <a:rPr lang="en-US" sz="2400" dirty="0">
                <a:solidFill>
                  <a:schemeClr val="accent1">
                    <a:lumMod val="50000"/>
                  </a:schemeClr>
                </a:solidFill>
              </a:rPr>
              <a:t> c</a:t>
            </a:r>
            <a:r>
              <a:rPr lang="vi-VN" sz="2400" dirty="0">
                <a:solidFill>
                  <a:schemeClr val="accent1">
                    <a:lumMod val="50000"/>
                  </a:schemeClr>
                </a:solidFill>
              </a:rPr>
              <a:t>ơ</a:t>
            </a:r>
            <a:r>
              <a:rPr lang="en-US" sz="2400" dirty="0">
                <a:solidFill>
                  <a:schemeClr val="accent1">
                    <a:lumMod val="50000"/>
                  </a:schemeClr>
                </a:solidFill>
              </a:rPr>
              <a:t> </a:t>
            </a:r>
            <a:r>
              <a:rPr lang="en-US" sz="2400" dirty="0" err="1">
                <a:solidFill>
                  <a:schemeClr val="accent1">
                    <a:lumMod val="50000"/>
                  </a:schemeClr>
                </a:solidFill>
              </a:rPr>
              <a:t>địa</a:t>
            </a:r>
            <a:r>
              <a:rPr lang="en-US" sz="2400" dirty="0">
                <a:solidFill>
                  <a:schemeClr val="accent1">
                    <a:lumMod val="50000"/>
                  </a:schemeClr>
                </a:solidFill>
              </a:rPr>
              <a:t> </a:t>
            </a:r>
            <a:r>
              <a:rPr lang="en-US" sz="2400" dirty="0" err="1">
                <a:solidFill>
                  <a:schemeClr val="accent1">
                    <a:lumMod val="50000"/>
                  </a:schemeClr>
                </a:solidFill>
              </a:rPr>
              <a:t>của</a:t>
            </a:r>
            <a:r>
              <a:rPr lang="en-US" sz="2400" dirty="0">
                <a:solidFill>
                  <a:schemeClr val="accent1">
                    <a:lumMod val="50000"/>
                  </a:schemeClr>
                </a:solidFill>
              </a:rPr>
              <a:t> </a:t>
            </a:r>
            <a:r>
              <a:rPr lang="en-US" sz="2400" dirty="0" err="1">
                <a:solidFill>
                  <a:schemeClr val="accent1">
                    <a:lumMod val="50000"/>
                  </a:schemeClr>
                </a:solidFill>
              </a:rPr>
              <a:t>bệnh</a:t>
            </a:r>
            <a:r>
              <a:rPr lang="en-US" sz="2400" dirty="0">
                <a:solidFill>
                  <a:schemeClr val="accent1">
                    <a:lumMod val="50000"/>
                  </a:schemeClr>
                </a:solidFill>
              </a:rPr>
              <a:t> </a:t>
            </a:r>
            <a:r>
              <a:rPr lang="en-US" sz="2400" dirty="0" err="1">
                <a:solidFill>
                  <a:schemeClr val="accent1">
                    <a:lumMod val="50000"/>
                  </a:schemeClr>
                </a:solidFill>
              </a:rPr>
              <a:t>nhân</a:t>
            </a:r>
            <a:r>
              <a:rPr lang="en-US" sz="2400" dirty="0">
                <a:solidFill>
                  <a:schemeClr val="accent1">
                    <a:lumMod val="50000"/>
                  </a:schemeClr>
                </a:solidFill>
              </a:rPr>
              <a:t>, </a:t>
            </a:r>
            <a:r>
              <a:rPr lang="en-US" sz="2400" dirty="0" err="1">
                <a:solidFill>
                  <a:schemeClr val="accent1">
                    <a:lumMod val="50000"/>
                  </a:schemeClr>
                </a:solidFill>
              </a:rPr>
              <a:t>và</a:t>
            </a:r>
            <a:r>
              <a:rPr lang="en-US" sz="2400" dirty="0">
                <a:solidFill>
                  <a:schemeClr val="accent1">
                    <a:lumMod val="50000"/>
                  </a:schemeClr>
                </a:solidFill>
              </a:rPr>
              <a:t> </a:t>
            </a:r>
            <a:r>
              <a:rPr lang="en-US" sz="2400" dirty="0" err="1">
                <a:solidFill>
                  <a:schemeClr val="accent1">
                    <a:lumMod val="50000"/>
                  </a:schemeClr>
                </a:solidFill>
              </a:rPr>
              <a:t>tình</a:t>
            </a:r>
            <a:r>
              <a:rPr lang="en-US" sz="2400" dirty="0">
                <a:solidFill>
                  <a:schemeClr val="accent1">
                    <a:lumMod val="50000"/>
                  </a:schemeClr>
                </a:solidFill>
              </a:rPr>
              <a:t> </a:t>
            </a:r>
            <a:r>
              <a:rPr lang="en-US" sz="2400" dirty="0" err="1">
                <a:solidFill>
                  <a:schemeClr val="accent1">
                    <a:lumMod val="50000"/>
                  </a:schemeClr>
                </a:solidFill>
              </a:rPr>
              <a:t>hình</a:t>
            </a:r>
            <a:r>
              <a:rPr lang="en-US" sz="2400" dirty="0">
                <a:solidFill>
                  <a:schemeClr val="accent1">
                    <a:lumMod val="50000"/>
                  </a:schemeClr>
                </a:solidFill>
              </a:rPr>
              <a:t> </a:t>
            </a:r>
            <a:r>
              <a:rPr lang="en-US" sz="2400" dirty="0" err="1">
                <a:solidFill>
                  <a:schemeClr val="accent1">
                    <a:lumMod val="50000"/>
                  </a:schemeClr>
                </a:solidFill>
              </a:rPr>
              <a:t>dịch</a:t>
            </a:r>
            <a:r>
              <a:rPr lang="en-US" sz="2400" dirty="0">
                <a:solidFill>
                  <a:schemeClr val="accent1">
                    <a:lumMod val="50000"/>
                  </a:schemeClr>
                </a:solidFill>
              </a:rPr>
              <a:t> </a:t>
            </a:r>
            <a:r>
              <a:rPr lang="en-US" sz="2400" dirty="0" err="1">
                <a:solidFill>
                  <a:schemeClr val="accent1">
                    <a:lumMod val="50000"/>
                  </a:schemeClr>
                </a:solidFill>
              </a:rPr>
              <a:t>tễ</a:t>
            </a:r>
            <a:r>
              <a:rPr lang="en-US" sz="2400" dirty="0">
                <a:solidFill>
                  <a:schemeClr val="accent1">
                    <a:lumMod val="50000"/>
                  </a:schemeClr>
                </a:solidFill>
              </a:rPr>
              <a:t> </a:t>
            </a:r>
            <a:r>
              <a:rPr lang="en-US" sz="2400" dirty="0" err="1">
                <a:solidFill>
                  <a:schemeClr val="accent1">
                    <a:lumMod val="50000"/>
                  </a:schemeClr>
                </a:solidFill>
              </a:rPr>
              <a:t>của</a:t>
            </a:r>
            <a:r>
              <a:rPr lang="en-US" sz="2400" dirty="0">
                <a:solidFill>
                  <a:schemeClr val="accent1">
                    <a:lumMod val="50000"/>
                  </a:schemeClr>
                </a:solidFill>
              </a:rPr>
              <a:t> </a:t>
            </a:r>
            <a:r>
              <a:rPr lang="en-US" sz="2400" dirty="0" err="1">
                <a:solidFill>
                  <a:schemeClr val="accent1">
                    <a:lumMod val="50000"/>
                  </a:schemeClr>
                </a:solidFill>
              </a:rPr>
              <a:t>địa</a:t>
            </a:r>
            <a:r>
              <a:rPr lang="en-US" sz="2400" dirty="0">
                <a:solidFill>
                  <a:schemeClr val="accent1">
                    <a:lumMod val="50000"/>
                  </a:schemeClr>
                </a:solidFill>
              </a:rPr>
              <a:t> </a:t>
            </a:r>
            <a:r>
              <a:rPr lang="en-US" sz="2400" dirty="0" err="1">
                <a:solidFill>
                  <a:schemeClr val="accent1">
                    <a:lumMod val="50000"/>
                  </a:schemeClr>
                </a:solidFill>
              </a:rPr>
              <a:t>ph</a:t>
            </a:r>
            <a:r>
              <a:rPr lang="vi-VN" sz="2400" dirty="0">
                <a:solidFill>
                  <a:schemeClr val="accent1">
                    <a:lumMod val="50000"/>
                  </a:schemeClr>
                </a:solidFill>
              </a:rPr>
              <a:t>ư</a:t>
            </a:r>
            <a:r>
              <a:rPr lang="en-US" sz="2400" dirty="0" err="1">
                <a:solidFill>
                  <a:schemeClr val="accent1">
                    <a:lumMod val="50000"/>
                  </a:schemeClr>
                </a:solidFill>
              </a:rPr>
              <a:t>ơng</a:t>
            </a:r>
            <a:r>
              <a:rPr lang="en-US" sz="2400" dirty="0">
                <a:solidFill>
                  <a:schemeClr val="accent1">
                    <a:lumMod val="50000"/>
                  </a:schemeClr>
                </a:solidFill>
              </a:rPr>
              <a:t>.</a:t>
            </a:r>
          </a:p>
          <a:p>
            <a:pPr algn="just">
              <a:spcBef>
                <a:spcPts val="600"/>
              </a:spcBef>
            </a:pPr>
            <a:r>
              <a:rPr lang="en-US" sz="2400" dirty="0">
                <a:solidFill>
                  <a:schemeClr val="accent1">
                    <a:lumMod val="50000"/>
                  </a:schemeClr>
                </a:solidFill>
              </a:rPr>
              <a:t>- Cho </a:t>
            </a:r>
            <a:r>
              <a:rPr lang="en-US" sz="2400" dirty="0" err="1">
                <a:solidFill>
                  <a:schemeClr val="accent1">
                    <a:lumMod val="50000"/>
                  </a:schemeClr>
                </a:solidFill>
              </a:rPr>
              <a:t>kháng</a:t>
            </a:r>
            <a:r>
              <a:rPr lang="en-US" sz="2400" dirty="0">
                <a:solidFill>
                  <a:schemeClr val="accent1">
                    <a:lumMod val="50000"/>
                  </a:schemeClr>
                </a:solidFill>
              </a:rPr>
              <a:t> </a:t>
            </a:r>
            <a:r>
              <a:rPr lang="en-US" sz="2400" dirty="0" err="1">
                <a:solidFill>
                  <a:schemeClr val="accent1">
                    <a:lumMod val="50000"/>
                  </a:schemeClr>
                </a:solidFill>
              </a:rPr>
              <a:t>sinh</a:t>
            </a:r>
            <a:r>
              <a:rPr lang="en-US" sz="2400" dirty="0">
                <a:solidFill>
                  <a:schemeClr val="accent1">
                    <a:lumMod val="50000"/>
                  </a:schemeClr>
                </a:solidFill>
              </a:rPr>
              <a:t> </a:t>
            </a:r>
            <a:r>
              <a:rPr lang="en-US" sz="2400" dirty="0" err="1">
                <a:solidFill>
                  <a:schemeClr val="accent1">
                    <a:lumMod val="50000"/>
                  </a:schemeClr>
                </a:solidFill>
              </a:rPr>
              <a:t>này</a:t>
            </a:r>
            <a:r>
              <a:rPr lang="en-US" sz="2400" dirty="0">
                <a:solidFill>
                  <a:schemeClr val="accent1">
                    <a:lumMod val="50000"/>
                  </a:schemeClr>
                </a:solidFill>
              </a:rPr>
              <a:t> </a:t>
            </a:r>
            <a:r>
              <a:rPr lang="en-US" sz="2400" dirty="0" err="1">
                <a:solidFill>
                  <a:schemeClr val="accent1">
                    <a:lumMod val="50000"/>
                  </a:schemeClr>
                </a:solidFill>
              </a:rPr>
              <a:t>cần</a:t>
            </a:r>
            <a:r>
              <a:rPr lang="en-US" sz="2400" dirty="0">
                <a:solidFill>
                  <a:schemeClr val="accent1">
                    <a:lumMod val="50000"/>
                  </a:schemeClr>
                </a:solidFill>
              </a:rPr>
              <a:t> </a:t>
            </a:r>
            <a:r>
              <a:rPr lang="en-US" sz="2400" dirty="0" err="1">
                <a:solidFill>
                  <a:schemeClr val="accent1">
                    <a:lumMod val="50000"/>
                  </a:schemeClr>
                </a:solidFill>
              </a:rPr>
              <a:t>càng</a:t>
            </a:r>
            <a:r>
              <a:rPr lang="en-US" sz="2400" dirty="0">
                <a:solidFill>
                  <a:schemeClr val="accent1">
                    <a:lumMod val="50000"/>
                  </a:schemeClr>
                </a:solidFill>
              </a:rPr>
              <a:t> </a:t>
            </a:r>
            <a:r>
              <a:rPr lang="en-US" sz="2400" dirty="0" err="1">
                <a:solidFill>
                  <a:schemeClr val="accent1">
                    <a:lumMod val="50000"/>
                  </a:schemeClr>
                </a:solidFill>
              </a:rPr>
              <a:t>sớm</a:t>
            </a:r>
            <a:r>
              <a:rPr lang="en-US" sz="2400" dirty="0">
                <a:solidFill>
                  <a:schemeClr val="accent1">
                    <a:lumMod val="50000"/>
                  </a:schemeClr>
                </a:solidFill>
              </a:rPr>
              <a:t> </a:t>
            </a:r>
            <a:r>
              <a:rPr lang="en-US" sz="2400" dirty="0" err="1">
                <a:solidFill>
                  <a:schemeClr val="accent1">
                    <a:lumMod val="50000"/>
                  </a:schemeClr>
                </a:solidFill>
              </a:rPr>
              <a:t>càng</a:t>
            </a:r>
            <a:r>
              <a:rPr lang="en-US" sz="2400" dirty="0">
                <a:solidFill>
                  <a:schemeClr val="accent1">
                    <a:lumMod val="50000"/>
                  </a:schemeClr>
                </a:solidFill>
              </a:rPr>
              <a:t> </a:t>
            </a:r>
            <a:r>
              <a:rPr lang="en-US" sz="2400" dirty="0" err="1">
                <a:solidFill>
                  <a:schemeClr val="accent1">
                    <a:lumMod val="50000"/>
                  </a:schemeClr>
                </a:solidFill>
              </a:rPr>
              <a:t>tốt</a:t>
            </a:r>
            <a:r>
              <a:rPr lang="en-US" sz="2400" dirty="0">
                <a:solidFill>
                  <a:schemeClr val="accent1">
                    <a:lumMod val="50000"/>
                  </a:schemeClr>
                </a:solidFill>
              </a:rPr>
              <a:t> (</a:t>
            </a:r>
            <a:r>
              <a:rPr lang="en-US" sz="2400" dirty="0" err="1">
                <a:solidFill>
                  <a:schemeClr val="accent1">
                    <a:lumMod val="50000"/>
                  </a:schemeClr>
                </a:solidFill>
              </a:rPr>
              <a:t>trong</a:t>
            </a:r>
            <a:r>
              <a:rPr lang="en-US" sz="2400" dirty="0">
                <a:solidFill>
                  <a:schemeClr val="accent1">
                    <a:lumMod val="50000"/>
                  </a:schemeClr>
                </a:solidFill>
              </a:rPr>
              <a:t> </a:t>
            </a:r>
            <a:r>
              <a:rPr lang="en-US" sz="2400" dirty="0" err="1">
                <a:solidFill>
                  <a:schemeClr val="accent1">
                    <a:lumMod val="50000"/>
                  </a:schemeClr>
                </a:solidFill>
              </a:rPr>
              <a:t>vòng</a:t>
            </a:r>
            <a:r>
              <a:rPr lang="en-US" sz="2400" dirty="0">
                <a:solidFill>
                  <a:schemeClr val="accent1">
                    <a:lumMod val="50000"/>
                  </a:schemeClr>
                </a:solidFill>
              </a:rPr>
              <a:t> 1 </a:t>
            </a:r>
            <a:r>
              <a:rPr lang="en-US" sz="2400" dirty="0" err="1">
                <a:solidFill>
                  <a:schemeClr val="accent1">
                    <a:lumMod val="50000"/>
                  </a:schemeClr>
                </a:solidFill>
              </a:rPr>
              <a:t>giờ</a:t>
            </a:r>
            <a:r>
              <a:rPr lang="en-US" sz="2400" dirty="0">
                <a:solidFill>
                  <a:schemeClr val="accent1">
                    <a:lumMod val="50000"/>
                  </a:schemeClr>
                </a:solidFill>
              </a:rPr>
              <a:t> </a:t>
            </a:r>
            <a:r>
              <a:rPr lang="en-US" sz="2400" dirty="0" err="1">
                <a:solidFill>
                  <a:schemeClr val="accent1">
                    <a:lumMod val="50000"/>
                  </a:schemeClr>
                </a:solidFill>
              </a:rPr>
              <a:t>sau</a:t>
            </a:r>
            <a:r>
              <a:rPr lang="en-US" sz="2400" dirty="0">
                <a:solidFill>
                  <a:schemeClr val="accent1">
                    <a:lumMod val="50000"/>
                  </a:schemeClr>
                </a:solidFill>
              </a:rPr>
              <a:t> -</a:t>
            </a:r>
            <a:r>
              <a:rPr lang="en-US" sz="2400" dirty="0" err="1">
                <a:solidFill>
                  <a:schemeClr val="accent1">
                    <a:lumMod val="50000"/>
                  </a:schemeClr>
                </a:solidFill>
              </a:rPr>
              <a:t>khi</a:t>
            </a:r>
            <a:r>
              <a:rPr lang="en-US" sz="2400" dirty="0">
                <a:solidFill>
                  <a:schemeClr val="accent1">
                    <a:lumMod val="50000"/>
                  </a:schemeClr>
                </a:solidFill>
              </a:rPr>
              <a:t> </a:t>
            </a:r>
            <a:r>
              <a:rPr lang="en-US" sz="2400" dirty="0" err="1">
                <a:solidFill>
                  <a:schemeClr val="accent1">
                    <a:lumMod val="50000"/>
                  </a:schemeClr>
                </a:solidFill>
              </a:rPr>
              <a:t>nhận</a:t>
            </a:r>
            <a:r>
              <a:rPr lang="en-US" sz="2400" dirty="0">
                <a:solidFill>
                  <a:schemeClr val="accent1">
                    <a:lumMod val="50000"/>
                  </a:schemeClr>
                </a:solidFill>
              </a:rPr>
              <a:t> </a:t>
            </a:r>
            <a:r>
              <a:rPr lang="en-US" sz="2400" dirty="0" err="1">
                <a:solidFill>
                  <a:schemeClr val="accent1">
                    <a:lumMod val="50000"/>
                  </a:schemeClr>
                </a:solidFill>
              </a:rPr>
              <a:t>định</a:t>
            </a:r>
            <a:r>
              <a:rPr lang="en-US" sz="2400" dirty="0">
                <a:solidFill>
                  <a:schemeClr val="accent1">
                    <a:lumMod val="50000"/>
                  </a:schemeClr>
                </a:solidFill>
              </a:rPr>
              <a:t> </a:t>
            </a:r>
            <a:r>
              <a:rPr lang="en-US" sz="2400" dirty="0" err="1">
                <a:solidFill>
                  <a:schemeClr val="accent1">
                    <a:lumMod val="50000"/>
                  </a:schemeClr>
                </a:solidFill>
              </a:rPr>
              <a:t>lâm</a:t>
            </a:r>
            <a:r>
              <a:rPr lang="en-US" sz="2400" dirty="0">
                <a:solidFill>
                  <a:schemeClr val="accent1">
                    <a:lumMod val="50000"/>
                  </a:schemeClr>
                </a:solidFill>
              </a:rPr>
              <a:t> </a:t>
            </a:r>
            <a:r>
              <a:rPr lang="en-US" sz="2400" dirty="0" err="1">
                <a:solidFill>
                  <a:schemeClr val="accent1">
                    <a:lumMod val="50000"/>
                  </a:schemeClr>
                </a:solidFill>
              </a:rPr>
              <a:t>sàng</a:t>
            </a:r>
            <a:r>
              <a:rPr lang="en-US" sz="2400" dirty="0">
                <a:solidFill>
                  <a:schemeClr val="accent1">
                    <a:lumMod val="50000"/>
                  </a:schemeClr>
                </a:solidFill>
              </a:rPr>
              <a:t>), </a:t>
            </a:r>
            <a:r>
              <a:rPr lang="en-US" sz="2400" dirty="0" err="1">
                <a:solidFill>
                  <a:schemeClr val="accent1">
                    <a:lumMod val="50000"/>
                  </a:schemeClr>
                </a:solidFill>
              </a:rPr>
              <a:t>tốt</a:t>
            </a:r>
            <a:r>
              <a:rPr lang="en-US" sz="2400" dirty="0">
                <a:solidFill>
                  <a:schemeClr val="accent1">
                    <a:lumMod val="50000"/>
                  </a:schemeClr>
                </a:solidFill>
              </a:rPr>
              <a:t> </a:t>
            </a:r>
            <a:r>
              <a:rPr lang="en-US" sz="2400" dirty="0" err="1">
                <a:solidFill>
                  <a:schemeClr val="accent1">
                    <a:lumMod val="50000"/>
                  </a:schemeClr>
                </a:solidFill>
              </a:rPr>
              <a:t>nhất</a:t>
            </a:r>
            <a:r>
              <a:rPr lang="en-US" sz="2400" dirty="0">
                <a:solidFill>
                  <a:schemeClr val="accent1">
                    <a:lumMod val="50000"/>
                  </a:schemeClr>
                </a:solidFill>
              </a:rPr>
              <a:t> </a:t>
            </a:r>
            <a:r>
              <a:rPr lang="en-US" sz="2400" dirty="0" err="1">
                <a:solidFill>
                  <a:schemeClr val="accent1">
                    <a:lumMod val="50000"/>
                  </a:schemeClr>
                </a:solidFill>
              </a:rPr>
              <a:t>là</a:t>
            </a:r>
            <a:r>
              <a:rPr lang="en-US" sz="2400" dirty="0">
                <a:solidFill>
                  <a:schemeClr val="accent1">
                    <a:lumMod val="50000"/>
                  </a:schemeClr>
                </a:solidFill>
              </a:rPr>
              <a:t> </a:t>
            </a:r>
            <a:r>
              <a:rPr lang="en-US" sz="2400" dirty="0" err="1">
                <a:solidFill>
                  <a:schemeClr val="accent1">
                    <a:lumMod val="50000"/>
                  </a:schemeClr>
                </a:solidFill>
              </a:rPr>
              <a:t>nên</a:t>
            </a:r>
            <a:r>
              <a:rPr lang="en-US" sz="2400" dirty="0">
                <a:solidFill>
                  <a:schemeClr val="accent1">
                    <a:lumMod val="50000"/>
                  </a:schemeClr>
                </a:solidFill>
              </a:rPr>
              <a:t> </a:t>
            </a:r>
            <a:r>
              <a:rPr lang="en-US" sz="2400" dirty="0" err="1">
                <a:solidFill>
                  <a:schemeClr val="accent1">
                    <a:lumMod val="50000"/>
                  </a:schemeClr>
                </a:solidFill>
              </a:rPr>
              <a:t>lấy</a:t>
            </a:r>
            <a:r>
              <a:rPr lang="en-US" sz="2400" dirty="0">
                <a:solidFill>
                  <a:schemeClr val="accent1">
                    <a:lumMod val="50000"/>
                  </a:schemeClr>
                </a:solidFill>
              </a:rPr>
              <a:t> </a:t>
            </a:r>
            <a:r>
              <a:rPr lang="en-US" sz="2400" dirty="0" err="1">
                <a:solidFill>
                  <a:schemeClr val="accent1">
                    <a:lumMod val="50000"/>
                  </a:schemeClr>
                </a:solidFill>
              </a:rPr>
              <a:t>máu</a:t>
            </a:r>
            <a:r>
              <a:rPr lang="en-US" sz="2400" dirty="0">
                <a:solidFill>
                  <a:schemeClr val="accent1">
                    <a:lumMod val="50000"/>
                  </a:schemeClr>
                </a:solidFill>
              </a:rPr>
              <a:t> </a:t>
            </a:r>
            <a:r>
              <a:rPr lang="en-US" sz="2400" dirty="0" err="1">
                <a:solidFill>
                  <a:schemeClr val="accent1">
                    <a:lumMod val="50000"/>
                  </a:schemeClr>
                </a:solidFill>
              </a:rPr>
              <a:t>cấy</a:t>
            </a:r>
            <a:r>
              <a:rPr lang="en-US" sz="2400" dirty="0">
                <a:solidFill>
                  <a:schemeClr val="accent1">
                    <a:lumMod val="50000"/>
                  </a:schemeClr>
                </a:solidFill>
              </a:rPr>
              <a:t> </a:t>
            </a:r>
            <a:r>
              <a:rPr lang="en-US" sz="2400" dirty="0" err="1">
                <a:solidFill>
                  <a:schemeClr val="accent1">
                    <a:lumMod val="50000"/>
                  </a:schemeClr>
                </a:solidFill>
              </a:rPr>
              <a:t>tìm</a:t>
            </a:r>
            <a:r>
              <a:rPr lang="en-US" sz="2400" dirty="0">
                <a:solidFill>
                  <a:schemeClr val="accent1">
                    <a:lumMod val="50000"/>
                  </a:schemeClr>
                </a:solidFill>
              </a:rPr>
              <a:t> vi </a:t>
            </a:r>
            <a:r>
              <a:rPr lang="en-US" sz="2400" dirty="0" err="1">
                <a:solidFill>
                  <a:schemeClr val="accent1">
                    <a:lumMod val="50000"/>
                  </a:schemeClr>
                </a:solidFill>
              </a:rPr>
              <a:t>khuẩn</a:t>
            </a:r>
            <a:r>
              <a:rPr lang="en-US" sz="2400" dirty="0">
                <a:solidFill>
                  <a:schemeClr val="accent1">
                    <a:lumMod val="50000"/>
                  </a:schemeClr>
                </a:solidFill>
              </a:rPr>
              <a:t> tr</a:t>
            </a:r>
            <a:r>
              <a:rPr lang="vi-VN" sz="2400" dirty="0">
                <a:solidFill>
                  <a:schemeClr val="accent1">
                    <a:lumMod val="50000"/>
                  </a:schemeClr>
                </a:solidFill>
              </a:rPr>
              <a:t>ư</a:t>
            </a:r>
            <a:r>
              <a:rPr lang="en-US" sz="2400" dirty="0" err="1">
                <a:solidFill>
                  <a:schemeClr val="accent1">
                    <a:lumMod val="50000"/>
                  </a:schemeClr>
                </a:solidFill>
              </a:rPr>
              <a:t>ớc</a:t>
            </a:r>
            <a:r>
              <a:rPr lang="en-US" sz="2400" dirty="0">
                <a:solidFill>
                  <a:schemeClr val="accent1">
                    <a:lumMod val="50000"/>
                  </a:schemeClr>
                </a:solidFill>
              </a:rPr>
              <a:t> </a:t>
            </a:r>
            <a:r>
              <a:rPr lang="en-US" sz="2400" dirty="0" err="1">
                <a:solidFill>
                  <a:schemeClr val="accent1">
                    <a:lumMod val="50000"/>
                  </a:schemeClr>
                </a:solidFill>
              </a:rPr>
              <a:t>khi</a:t>
            </a:r>
            <a:r>
              <a:rPr lang="en-US" sz="2400" dirty="0">
                <a:solidFill>
                  <a:schemeClr val="accent1">
                    <a:lumMod val="50000"/>
                  </a:schemeClr>
                </a:solidFill>
              </a:rPr>
              <a:t> </a:t>
            </a:r>
            <a:r>
              <a:rPr lang="en-US" sz="2400" dirty="0" err="1">
                <a:solidFill>
                  <a:schemeClr val="accent1">
                    <a:lumMod val="50000"/>
                  </a:schemeClr>
                </a:solidFill>
              </a:rPr>
              <a:t>cho</a:t>
            </a:r>
            <a:r>
              <a:rPr lang="en-US" sz="2400" dirty="0">
                <a:solidFill>
                  <a:schemeClr val="accent1">
                    <a:lumMod val="50000"/>
                  </a:schemeClr>
                </a:solidFill>
              </a:rPr>
              <a:t> </a:t>
            </a:r>
            <a:r>
              <a:rPr lang="en-US" sz="2400" dirty="0" err="1">
                <a:solidFill>
                  <a:schemeClr val="accent1">
                    <a:lumMod val="50000"/>
                  </a:schemeClr>
                </a:solidFill>
              </a:rPr>
              <a:t>kháng</a:t>
            </a:r>
            <a:r>
              <a:rPr lang="en-US" sz="2400" dirty="0">
                <a:solidFill>
                  <a:schemeClr val="accent1">
                    <a:lumMod val="50000"/>
                  </a:schemeClr>
                </a:solidFill>
              </a:rPr>
              <a:t> </a:t>
            </a:r>
            <a:r>
              <a:rPr lang="en-US" sz="2400" dirty="0" err="1">
                <a:solidFill>
                  <a:schemeClr val="accent1">
                    <a:lumMod val="50000"/>
                  </a:schemeClr>
                </a:solidFill>
              </a:rPr>
              <a:t>sinh</a:t>
            </a:r>
            <a:r>
              <a:rPr lang="en-US" sz="2400" dirty="0">
                <a:solidFill>
                  <a:schemeClr val="accent1">
                    <a:lumMod val="50000"/>
                  </a:schemeClr>
                </a:solidFill>
              </a:rPr>
              <a:t>. </a:t>
            </a:r>
          </a:p>
          <a:p>
            <a:pPr algn="just">
              <a:spcBef>
                <a:spcPts val="600"/>
              </a:spcBef>
            </a:pPr>
            <a:r>
              <a:rPr lang="en-US" sz="2400" dirty="0" err="1">
                <a:solidFill>
                  <a:schemeClr val="accent1">
                    <a:lumMod val="50000"/>
                  </a:schemeClr>
                </a:solidFill>
              </a:rPr>
              <a:t>Liệu</a:t>
            </a:r>
            <a:r>
              <a:rPr lang="en-US" sz="2400" dirty="0">
                <a:solidFill>
                  <a:schemeClr val="accent1">
                    <a:lumMod val="50000"/>
                  </a:schemeClr>
                </a:solidFill>
              </a:rPr>
              <a:t> </a:t>
            </a:r>
            <a:r>
              <a:rPr lang="en-US" sz="2400" dirty="0" err="1">
                <a:solidFill>
                  <a:schemeClr val="accent1">
                    <a:lumMod val="50000"/>
                  </a:schemeClr>
                </a:solidFill>
              </a:rPr>
              <a:t>trình</a:t>
            </a:r>
            <a:r>
              <a:rPr lang="en-US" sz="2400" dirty="0">
                <a:solidFill>
                  <a:schemeClr val="accent1">
                    <a:lumMod val="50000"/>
                  </a:schemeClr>
                </a:solidFill>
              </a:rPr>
              <a:t> </a:t>
            </a:r>
            <a:r>
              <a:rPr lang="en-US" sz="2400" dirty="0" err="1">
                <a:solidFill>
                  <a:schemeClr val="accent1">
                    <a:lumMod val="50000"/>
                  </a:schemeClr>
                </a:solidFill>
              </a:rPr>
              <a:t>điều</a:t>
            </a:r>
            <a:r>
              <a:rPr lang="en-US" sz="2400" dirty="0">
                <a:solidFill>
                  <a:schemeClr val="accent1">
                    <a:lumMod val="50000"/>
                  </a:schemeClr>
                </a:solidFill>
              </a:rPr>
              <a:t> </a:t>
            </a:r>
            <a:r>
              <a:rPr lang="en-US" sz="2400" dirty="0" err="1">
                <a:solidFill>
                  <a:schemeClr val="accent1">
                    <a:lumMod val="50000"/>
                  </a:schemeClr>
                </a:solidFill>
              </a:rPr>
              <a:t>trị</a:t>
            </a:r>
            <a:r>
              <a:rPr lang="en-US" sz="2400" dirty="0">
                <a:solidFill>
                  <a:schemeClr val="accent1">
                    <a:lumMod val="50000"/>
                  </a:schemeClr>
                </a:solidFill>
              </a:rPr>
              <a:t> </a:t>
            </a:r>
            <a:r>
              <a:rPr lang="en-US" sz="2400" dirty="0" err="1">
                <a:solidFill>
                  <a:schemeClr val="accent1">
                    <a:lumMod val="50000"/>
                  </a:schemeClr>
                </a:solidFill>
              </a:rPr>
              <a:t>nên</a:t>
            </a:r>
            <a:r>
              <a:rPr lang="en-US" sz="2400" dirty="0">
                <a:solidFill>
                  <a:schemeClr val="accent1">
                    <a:lumMod val="50000"/>
                  </a:schemeClr>
                </a:solidFill>
              </a:rPr>
              <a:t> đ</a:t>
            </a:r>
            <a:r>
              <a:rPr lang="vi-VN" sz="2400" dirty="0">
                <a:solidFill>
                  <a:schemeClr val="accent1">
                    <a:lumMod val="50000"/>
                  </a:schemeClr>
                </a:solidFill>
              </a:rPr>
              <a:t>ư</a:t>
            </a:r>
            <a:r>
              <a:rPr lang="en-US" sz="2400" dirty="0" err="1">
                <a:solidFill>
                  <a:schemeClr val="accent1">
                    <a:lumMod val="50000"/>
                  </a:schemeClr>
                </a:solidFill>
              </a:rPr>
              <a:t>ợc</a:t>
            </a:r>
            <a:r>
              <a:rPr lang="en-US" sz="2400" dirty="0">
                <a:solidFill>
                  <a:schemeClr val="accent1">
                    <a:lumMod val="50000"/>
                  </a:schemeClr>
                </a:solidFill>
              </a:rPr>
              <a:t> </a:t>
            </a:r>
            <a:r>
              <a:rPr lang="en-US" sz="2400" dirty="0" err="1">
                <a:solidFill>
                  <a:schemeClr val="accent1">
                    <a:lumMod val="50000"/>
                  </a:schemeClr>
                </a:solidFill>
              </a:rPr>
              <a:t>đánh</a:t>
            </a:r>
            <a:r>
              <a:rPr lang="en-US" sz="2400" dirty="0">
                <a:solidFill>
                  <a:schemeClr val="accent1">
                    <a:lumMod val="50000"/>
                  </a:schemeClr>
                </a:solidFill>
              </a:rPr>
              <a:t> </a:t>
            </a:r>
            <a:r>
              <a:rPr lang="en-US" sz="2400" dirty="0" err="1">
                <a:solidFill>
                  <a:schemeClr val="accent1">
                    <a:lumMod val="50000"/>
                  </a:schemeClr>
                </a:solidFill>
              </a:rPr>
              <a:t>giá</a:t>
            </a:r>
            <a:r>
              <a:rPr lang="en-US" sz="2400" dirty="0">
                <a:solidFill>
                  <a:schemeClr val="accent1">
                    <a:lumMod val="50000"/>
                  </a:schemeClr>
                </a:solidFill>
              </a:rPr>
              <a:t> </a:t>
            </a:r>
            <a:r>
              <a:rPr lang="en-US" sz="2400" dirty="0" err="1">
                <a:solidFill>
                  <a:schemeClr val="accent1">
                    <a:lumMod val="50000"/>
                  </a:schemeClr>
                </a:solidFill>
              </a:rPr>
              <a:t>lại</a:t>
            </a:r>
            <a:r>
              <a:rPr lang="en-US" sz="2400" dirty="0">
                <a:solidFill>
                  <a:schemeClr val="accent1">
                    <a:lumMod val="50000"/>
                  </a:schemeClr>
                </a:solidFill>
              </a:rPr>
              <a:t> </a:t>
            </a:r>
            <a:r>
              <a:rPr lang="en-US" sz="2400" dirty="0" err="1">
                <a:solidFill>
                  <a:schemeClr val="accent1">
                    <a:lumMod val="50000"/>
                  </a:schemeClr>
                </a:solidFill>
              </a:rPr>
              <a:t>hàng</a:t>
            </a:r>
            <a:r>
              <a:rPr lang="en-US" sz="2400" dirty="0">
                <a:solidFill>
                  <a:schemeClr val="accent1">
                    <a:lumMod val="50000"/>
                  </a:schemeClr>
                </a:solidFill>
              </a:rPr>
              <a:t> </a:t>
            </a:r>
            <a:r>
              <a:rPr lang="en-US" sz="2400" dirty="0" err="1">
                <a:solidFill>
                  <a:schemeClr val="accent1">
                    <a:lumMod val="50000"/>
                  </a:schemeClr>
                </a:solidFill>
              </a:rPr>
              <a:t>ngày</a:t>
            </a:r>
            <a:r>
              <a:rPr lang="en-US" sz="2400" dirty="0">
                <a:solidFill>
                  <a:schemeClr val="accent1">
                    <a:lumMod val="50000"/>
                  </a:schemeClr>
                </a:solidFill>
              </a:rPr>
              <a:t> </a:t>
            </a:r>
            <a:r>
              <a:rPr lang="en-US" sz="2400" dirty="0" err="1">
                <a:solidFill>
                  <a:schemeClr val="accent1">
                    <a:lumMod val="50000"/>
                  </a:schemeClr>
                </a:solidFill>
              </a:rPr>
              <a:t>để</a:t>
            </a:r>
            <a:r>
              <a:rPr lang="en-US" sz="2400" dirty="0">
                <a:solidFill>
                  <a:schemeClr val="accent1">
                    <a:lumMod val="50000"/>
                  </a:schemeClr>
                </a:solidFill>
              </a:rPr>
              <a:t> </a:t>
            </a:r>
            <a:r>
              <a:rPr lang="en-US" sz="2400" dirty="0" err="1">
                <a:solidFill>
                  <a:schemeClr val="accent1">
                    <a:lumMod val="50000"/>
                  </a:schemeClr>
                </a:solidFill>
              </a:rPr>
              <a:t>xem</a:t>
            </a:r>
            <a:r>
              <a:rPr lang="en-US" sz="2400" dirty="0">
                <a:solidFill>
                  <a:schemeClr val="accent1">
                    <a:lumMod val="50000"/>
                  </a:schemeClr>
                </a:solidFill>
              </a:rPr>
              <a:t> </a:t>
            </a:r>
            <a:r>
              <a:rPr lang="en-US" sz="2400" dirty="0" err="1">
                <a:solidFill>
                  <a:schemeClr val="accent1">
                    <a:lumMod val="50000"/>
                  </a:schemeClr>
                </a:solidFill>
              </a:rPr>
              <a:t>xét</a:t>
            </a:r>
            <a:r>
              <a:rPr lang="en-US" sz="2400" dirty="0">
                <a:solidFill>
                  <a:schemeClr val="accent1">
                    <a:lumMod val="50000"/>
                  </a:schemeClr>
                </a:solidFill>
              </a:rPr>
              <a:t> </a:t>
            </a:r>
            <a:r>
              <a:rPr lang="en-US" sz="2400" dirty="0" err="1">
                <a:solidFill>
                  <a:schemeClr val="accent1">
                    <a:lumMod val="50000"/>
                  </a:schemeClr>
                </a:solidFill>
              </a:rPr>
              <a:t>xuống</a:t>
            </a:r>
            <a:r>
              <a:rPr lang="en-US" sz="2400" dirty="0">
                <a:solidFill>
                  <a:schemeClr val="accent1">
                    <a:lumMod val="50000"/>
                  </a:schemeClr>
                </a:solidFill>
              </a:rPr>
              <a:t> thang.</a:t>
            </a:r>
          </a:p>
        </p:txBody>
      </p:sp>
    </p:spTree>
    <p:extLst>
      <p:ext uri="{BB962C8B-B14F-4D97-AF65-F5344CB8AC3E}">
        <p14:creationId xmlns:p14="http://schemas.microsoft.com/office/powerpoint/2010/main" val="347331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61BDC-4281-4C34-A62D-769497AFA173}"/>
              </a:ext>
            </a:extLst>
          </p:cNvPr>
          <p:cNvSpPr>
            <a:spLocks noGrp="1"/>
          </p:cNvSpPr>
          <p:nvPr>
            <p:ph idx="1"/>
          </p:nvPr>
        </p:nvSpPr>
        <p:spPr>
          <a:xfrm>
            <a:off x="303213" y="981748"/>
            <a:ext cx="8718550" cy="5057545"/>
          </a:xfrm>
        </p:spPr>
        <p:txBody>
          <a:bodyPr/>
          <a:lstStyle/>
          <a:p>
            <a:pPr marL="0" indent="0" algn="l">
              <a:spcBef>
                <a:spcPts val="600"/>
              </a:spcBef>
              <a:spcAft>
                <a:spcPts val="600"/>
              </a:spcAft>
              <a:buNone/>
            </a:pPr>
            <a:r>
              <a:rPr lang="en-US" b="1" i="0" dirty="0">
                <a:solidFill>
                  <a:srgbClr val="C00000"/>
                </a:solidFill>
                <a:effectLst/>
                <a:latin typeface="Arial" panose="020B0604020202020204" pitchFamily="34" charset="0"/>
              </a:rPr>
              <a:t>5.1</a:t>
            </a:r>
            <a:r>
              <a:rPr lang="vi-VN" b="1" i="0" dirty="0">
                <a:solidFill>
                  <a:srgbClr val="C00000"/>
                </a:solidFill>
                <a:effectLst/>
                <a:latin typeface="Arial" panose="020B0604020202020204" pitchFamily="34" charset="0"/>
              </a:rPr>
              <a:t>- Hỗ trợ chức năng thận:</a:t>
            </a:r>
          </a:p>
          <a:p>
            <a:pPr marL="0" indent="0" algn="l">
              <a:spcBef>
                <a:spcPts val="600"/>
              </a:spcBef>
              <a:spcAft>
                <a:spcPts val="600"/>
              </a:spcAft>
              <a:buNone/>
            </a:pPr>
            <a:r>
              <a:rPr lang="vi-VN" b="0" i="0" dirty="0">
                <a:solidFill>
                  <a:srgbClr val="000000"/>
                </a:solidFill>
                <a:effectLst/>
                <a:latin typeface="Arial" panose="020B0604020202020204" pitchFamily="34" charset="0"/>
              </a:rPr>
              <a:t>+ Đảm bảo huyết động, cân bằng nước</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điện giải, lợi tiểu</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0" i="0" dirty="0">
                <a:solidFill>
                  <a:srgbClr val="000000"/>
                </a:solidFill>
                <a:effectLst/>
                <a:latin typeface="Arial" panose="020B0604020202020204" pitchFamily="34" charset="0"/>
              </a:rPr>
              <a:t>+ Nếu suy thận nặng, suy đa cơ quan và/hoặc quá tải dịch, áp dụng các biện pháp thận thay thế</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lọc máu liên tục</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ngắt quãng, thẩm phân phúc mạc</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a:t>
            </a:r>
          </a:p>
          <a:p>
            <a:pPr marL="0" indent="0" algn="l">
              <a:spcBef>
                <a:spcPts val="600"/>
              </a:spcBef>
              <a:spcAft>
                <a:spcPts val="600"/>
              </a:spcAft>
              <a:buNone/>
            </a:pPr>
            <a:r>
              <a:rPr lang="en-US" b="1" i="0" dirty="0">
                <a:solidFill>
                  <a:srgbClr val="C00000"/>
                </a:solidFill>
                <a:effectLst/>
                <a:latin typeface="Arial" panose="020B0604020202020204" pitchFamily="34" charset="0"/>
              </a:rPr>
              <a:t>5.2</a:t>
            </a:r>
            <a:r>
              <a:rPr lang="vi-VN" b="1" i="0" dirty="0">
                <a:solidFill>
                  <a:srgbClr val="C00000"/>
                </a:solidFill>
                <a:effectLst/>
                <a:latin typeface="Arial" panose="020B0604020202020204" pitchFamily="34" charset="0"/>
              </a:rPr>
              <a:t>- Hỗ trợ chức năng gan</a:t>
            </a:r>
            <a:r>
              <a:rPr lang="en-US" b="1" i="0" dirty="0">
                <a:solidFill>
                  <a:srgbClr val="C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en-US" b="1" i="0" dirty="0">
                <a:solidFill>
                  <a:srgbClr val="C00000"/>
                </a:solidFill>
                <a:effectLst/>
                <a:latin typeface="Arial" panose="020B0604020202020204" pitchFamily="34" charset="0"/>
              </a:rPr>
              <a:t>5.3- </a:t>
            </a:r>
            <a:r>
              <a:rPr lang="vi-VN" b="1" i="0" dirty="0">
                <a:solidFill>
                  <a:srgbClr val="C00000"/>
                </a:solidFill>
                <a:effectLst/>
                <a:latin typeface="Arial" panose="020B0604020202020204" pitchFamily="34" charset="0"/>
              </a:rPr>
              <a:t>Điều chỉnh </a:t>
            </a:r>
            <a:r>
              <a:rPr lang="en-US" b="1" i="0" dirty="0">
                <a:solidFill>
                  <a:srgbClr val="C00000"/>
                </a:solidFill>
                <a:effectLst/>
                <a:latin typeface="Arial" panose="020B0604020202020204" pitchFamily="34" charset="0"/>
              </a:rPr>
              <a:t>RL</a:t>
            </a:r>
            <a:r>
              <a:rPr lang="vi-VN" b="1" i="0" dirty="0">
                <a:solidFill>
                  <a:srgbClr val="C00000"/>
                </a:solidFill>
                <a:effectLst/>
                <a:latin typeface="Arial" panose="020B0604020202020204" pitchFamily="34" charset="0"/>
              </a:rPr>
              <a:t> đông máu: </a:t>
            </a:r>
            <a:r>
              <a:rPr lang="vi-VN" b="0" i="0" dirty="0">
                <a:solidFill>
                  <a:srgbClr val="000000"/>
                </a:solidFill>
                <a:effectLst/>
                <a:latin typeface="Arial" panose="020B0604020202020204" pitchFamily="34" charset="0"/>
              </a:rPr>
              <a:t>truyền tiểu cầu, plasma tươi, các yếu tố đông máu.</a:t>
            </a:r>
            <a:endParaRPr lang="en-US" b="0" i="0" dirty="0">
              <a:solidFill>
                <a:srgbClr val="000000"/>
              </a:solidFill>
              <a:effectLst/>
              <a:latin typeface="Arial" panose="020B0604020202020204" pitchFamily="34" charset="0"/>
            </a:endParaRPr>
          </a:p>
          <a:p>
            <a:pPr marL="0" indent="0" algn="l">
              <a:spcBef>
                <a:spcPts val="600"/>
              </a:spcBef>
              <a:spcAft>
                <a:spcPts val="600"/>
              </a:spcAft>
              <a:buNone/>
            </a:pPr>
            <a:r>
              <a:rPr lang="en-US" dirty="0">
                <a:solidFill>
                  <a:srgbClr val="000000"/>
                </a:solidFill>
                <a:latin typeface="Arial" panose="020B0604020202020204" pitchFamily="34" charset="0"/>
              </a:rPr>
              <a:t>+</a:t>
            </a:r>
            <a:r>
              <a:rPr lang="vi-VN" b="0" i="0" dirty="0">
                <a:solidFill>
                  <a:srgbClr val="000000"/>
                </a:solidFill>
                <a:effectLst/>
                <a:latin typeface="Arial" panose="020B0604020202020204" pitchFamily="34" charset="0"/>
              </a:rPr>
              <a:t> Nếu D-dimer </a:t>
            </a:r>
            <a:r>
              <a:rPr lang="en-US" b="0" i="0" dirty="0">
                <a:solidFill>
                  <a:srgbClr val="000000"/>
                </a:solidFill>
                <a:effectLst/>
                <a:latin typeface="Arial" panose="020B0604020202020204" pitchFamily="34" charset="0"/>
              </a:rPr>
              <a:t>&gt;</a:t>
            </a:r>
            <a:r>
              <a:rPr lang="vi-VN" b="0" i="0" dirty="0">
                <a:solidFill>
                  <a:srgbClr val="000000"/>
                </a:solidFill>
                <a:effectLst/>
                <a:latin typeface="Arial" panose="020B0604020202020204" pitchFamily="34" charset="0"/>
              </a:rPr>
              <a:t> 500 - 1000 </a:t>
            </a:r>
            <a:r>
              <a:rPr lang="el-GR" b="0" i="0" dirty="0">
                <a:solidFill>
                  <a:srgbClr val="000000"/>
                </a:solidFill>
                <a:effectLst/>
                <a:latin typeface="Arial" panose="020B0604020202020204" pitchFamily="34" charset="0"/>
              </a:rPr>
              <a:t>μ</a:t>
            </a:r>
            <a:r>
              <a:rPr lang="vi-VN" b="0" i="0" dirty="0">
                <a:solidFill>
                  <a:srgbClr val="000000"/>
                </a:solidFill>
                <a:effectLst/>
                <a:latin typeface="Arial" panose="020B0604020202020204" pitchFamily="34" charset="0"/>
              </a:rPr>
              <a:t>g/L</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enoxaparine liều dự phòng; </a:t>
            </a:r>
            <a:endParaRPr lang="en-US" b="0" i="0" dirty="0">
              <a:solidFill>
                <a:srgbClr val="000000"/>
              </a:solidFill>
              <a:effectLst/>
              <a:latin typeface="Arial" panose="020B0604020202020204" pitchFamily="34" charset="0"/>
            </a:endParaRPr>
          </a:p>
          <a:p>
            <a:pPr marL="0" indent="0" algn="l">
              <a:spcBef>
                <a:spcPts val="600"/>
              </a:spcBef>
              <a:spcAft>
                <a:spcPts val="600"/>
              </a:spcAft>
              <a:buNone/>
            </a:pPr>
            <a:r>
              <a:rPr lang="en-US" dirty="0">
                <a:solidFill>
                  <a:srgbClr val="000000"/>
                </a:solidFill>
                <a:latin typeface="Arial" panose="020B0604020202020204" pitchFamily="34" charset="0"/>
              </a:rPr>
              <a:t>+ </a:t>
            </a:r>
            <a:r>
              <a:rPr lang="vi-VN" b="0" i="0" dirty="0">
                <a:solidFill>
                  <a:srgbClr val="000000"/>
                </a:solidFill>
                <a:effectLst/>
                <a:latin typeface="Arial" panose="020B0604020202020204" pitchFamily="34" charset="0"/>
              </a:rPr>
              <a:t>Nếu D-dimer </a:t>
            </a:r>
            <a:r>
              <a:rPr lang="en-US" b="0" i="0" dirty="0">
                <a:solidFill>
                  <a:srgbClr val="000000"/>
                </a:solidFill>
                <a:effectLst/>
                <a:latin typeface="Arial" panose="020B0604020202020204" pitchFamily="34" charset="0"/>
              </a:rPr>
              <a:t>&gt;</a:t>
            </a:r>
            <a:r>
              <a:rPr lang="vi-VN" b="0" i="0" dirty="0">
                <a:solidFill>
                  <a:srgbClr val="000000"/>
                </a:solidFill>
                <a:effectLst/>
                <a:latin typeface="Arial" panose="020B0604020202020204" pitchFamily="34" charset="0"/>
              </a:rPr>
              <a:t> 1000 </a:t>
            </a:r>
            <a:r>
              <a:rPr lang="el-GR" b="0" i="0" dirty="0">
                <a:solidFill>
                  <a:srgbClr val="000000"/>
                </a:solidFill>
                <a:effectLst/>
                <a:latin typeface="Arial" panose="020B0604020202020204" pitchFamily="34" charset="0"/>
              </a:rPr>
              <a:t>μ</a:t>
            </a:r>
            <a:r>
              <a:rPr lang="vi-VN" b="0" i="0" dirty="0">
                <a:solidFill>
                  <a:srgbClr val="000000"/>
                </a:solidFill>
                <a:effectLst/>
                <a:latin typeface="Arial" panose="020B0604020202020204" pitchFamily="34" charset="0"/>
              </a:rPr>
              <a:t>g/L</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enoxaparine liều điều trị.</a:t>
            </a:r>
          </a:p>
          <a:p>
            <a:pPr marL="0" indent="0">
              <a:buNone/>
            </a:pPr>
            <a:endParaRPr lang="en-US" dirty="0"/>
          </a:p>
        </p:txBody>
      </p:sp>
      <p:sp>
        <p:nvSpPr>
          <p:cNvPr id="4" name="Title 1">
            <a:extLst>
              <a:ext uri="{FF2B5EF4-FFF2-40B4-BE49-F238E27FC236}">
                <a16:creationId xmlns:a16="http://schemas.microsoft.com/office/drawing/2014/main" id="{696BE7EE-05ED-4EA4-A7B0-D88BA07A91BC}"/>
              </a:ext>
            </a:extLst>
          </p:cNvPr>
          <p:cNvSpPr>
            <a:spLocks noGrp="1"/>
          </p:cNvSpPr>
          <p:nvPr>
            <p:ph type="title"/>
          </p:nvPr>
        </p:nvSpPr>
        <p:spPr>
          <a:xfrm>
            <a:off x="303213" y="299923"/>
            <a:ext cx="8718550" cy="835140"/>
          </a:xfrm>
        </p:spPr>
        <p:txBody>
          <a:bodyPr/>
          <a:lstStyle/>
          <a:p>
            <a:pPr marL="0" indent="0" algn="l">
              <a:spcBef>
                <a:spcPts val="600"/>
              </a:spcBef>
              <a:spcAft>
                <a:spcPts val="600"/>
              </a:spcAft>
              <a:buNone/>
            </a:pPr>
            <a:r>
              <a:rPr lang="en-US" sz="2800" b="1" dirty="0">
                <a:solidFill>
                  <a:srgbClr val="C00000"/>
                </a:solidFill>
                <a:latin typeface="Arial" panose="020B0604020202020204" pitchFamily="34" charset="0"/>
              </a:rPr>
              <a:t>V</a:t>
            </a:r>
            <a:r>
              <a:rPr lang="vi-VN" sz="2800" b="1" i="0" u="none" strike="noStrike" dirty="0">
                <a:solidFill>
                  <a:srgbClr val="C00000"/>
                </a:solidFill>
                <a:effectLst/>
                <a:latin typeface="Arial" panose="020B0604020202020204" pitchFamily="34" charset="0"/>
              </a:rPr>
              <a:t>. Điều trị hỗ trợ chức năng các cơ quan</a:t>
            </a:r>
            <a:endParaRPr lang="vi-VN" sz="2800" b="0"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52665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164B-EB46-4FEB-8C09-651FE62BF960}"/>
              </a:ext>
            </a:extLst>
          </p:cNvPr>
          <p:cNvSpPr>
            <a:spLocks noGrp="1"/>
          </p:cNvSpPr>
          <p:nvPr>
            <p:ph type="title"/>
          </p:nvPr>
        </p:nvSpPr>
        <p:spPr>
          <a:xfrm>
            <a:off x="303213" y="336499"/>
            <a:ext cx="8718550" cy="798564"/>
          </a:xfrm>
        </p:spPr>
        <p:txBody>
          <a:bodyPr/>
          <a:lstStyle/>
          <a:p>
            <a:r>
              <a:rPr lang="en-US" sz="2800" b="1" dirty="0">
                <a:solidFill>
                  <a:srgbClr val="C00000"/>
                </a:solidFill>
                <a:latin typeface="Arial" panose="020B0604020202020204" pitchFamily="34" charset="0"/>
              </a:rPr>
              <a:t>VI</a:t>
            </a:r>
            <a:r>
              <a:rPr lang="en-US" sz="2800" b="1" i="0" u="none" strike="noStrike" dirty="0">
                <a:solidFill>
                  <a:srgbClr val="C00000"/>
                </a:solidFill>
                <a:effectLst/>
                <a:latin typeface="Arial" panose="020B0604020202020204" pitchFamily="34" charset="0"/>
              </a:rPr>
              <a:t>. </a:t>
            </a:r>
            <a:r>
              <a:rPr lang="vi-VN" sz="2800" b="1" i="0" u="none" strike="noStrike" dirty="0">
                <a:solidFill>
                  <a:srgbClr val="C00000"/>
                </a:solidFill>
                <a:effectLst/>
                <a:latin typeface="Arial" panose="020B0604020202020204" pitchFamily="34" charset="0"/>
              </a:rPr>
              <a:t>Các biện pháp điều trị khá</a:t>
            </a:r>
            <a:r>
              <a:rPr lang="en-US" sz="2800" b="1" i="0" u="none" strike="noStrike" dirty="0">
                <a:solidFill>
                  <a:srgbClr val="C00000"/>
                </a:solidFill>
                <a:effectLst/>
                <a:latin typeface="Arial" panose="020B0604020202020204" pitchFamily="34" charset="0"/>
              </a:rPr>
              <a:t>c:</a:t>
            </a:r>
            <a:endParaRPr lang="en-US" sz="2800" dirty="0">
              <a:solidFill>
                <a:srgbClr val="C00000"/>
              </a:solidFill>
            </a:endParaRPr>
          </a:p>
        </p:txBody>
      </p:sp>
      <p:sp>
        <p:nvSpPr>
          <p:cNvPr id="3" name="Content Placeholder 2">
            <a:extLst>
              <a:ext uri="{FF2B5EF4-FFF2-40B4-BE49-F238E27FC236}">
                <a16:creationId xmlns:a16="http://schemas.microsoft.com/office/drawing/2014/main" id="{B4F0B9A6-9E2E-484E-87EF-BDFD70925E8A}"/>
              </a:ext>
            </a:extLst>
          </p:cNvPr>
          <p:cNvSpPr>
            <a:spLocks noGrp="1"/>
          </p:cNvSpPr>
          <p:nvPr>
            <p:ph idx="1"/>
          </p:nvPr>
        </p:nvSpPr>
        <p:spPr>
          <a:xfrm>
            <a:off x="303213" y="835143"/>
            <a:ext cx="8537574" cy="5935078"/>
          </a:xfrm>
        </p:spPr>
        <p:txBody>
          <a:bodyPr/>
          <a:lstStyle/>
          <a:p>
            <a:pPr marL="0" indent="0" algn="just">
              <a:lnSpc>
                <a:spcPct val="100000"/>
              </a:lnSpc>
              <a:spcBef>
                <a:spcPts val="600"/>
              </a:spcBef>
              <a:spcAft>
                <a:spcPts val="0"/>
              </a:spcAft>
              <a:buNone/>
            </a:pPr>
            <a:r>
              <a:rPr lang="vi-VN" b="1" i="1" dirty="0">
                <a:solidFill>
                  <a:srgbClr val="C00000"/>
                </a:solidFill>
                <a:effectLst/>
                <a:latin typeface="Arial" panose="020B0604020202020204" pitchFamily="34" charset="0"/>
              </a:rPr>
              <a:t>6.1. Corticosteroids toàn thân</a:t>
            </a:r>
            <a:endParaRPr lang="vi-VN" b="0"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en-US" b="1" i="1" dirty="0">
                <a:solidFill>
                  <a:srgbClr val="C00000"/>
                </a:solidFill>
                <a:effectLst/>
                <a:latin typeface="Arial" panose="020B0604020202020204" pitchFamily="34" charset="0"/>
              </a:rPr>
              <a:t>6.1.1. </a:t>
            </a:r>
            <a:r>
              <a:rPr lang="en-US" b="1" i="1" dirty="0" err="1">
                <a:solidFill>
                  <a:srgbClr val="C00000"/>
                </a:solidFill>
                <a:effectLst/>
                <a:latin typeface="Arial" panose="020B0604020202020204" pitchFamily="34" charset="0"/>
              </a:rPr>
              <a:t>Chỉ</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định</a:t>
            </a:r>
            <a:r>
              <a:rPr lang="en-US" b="1" i="1" dirty="0">
                <a:solidFill>
                  <a:srgbClr val="C00000"/>
                </a:solidFill>
                <a:effectLst/>
                <a:latin typeface="Arial" panose="020B0604020202020204" pitchFamily="34" charset="0"/>
              </a:rPr>
              <a:t>: </a:t>
            </a:r>
          </a:p>
          <a:p>
            <a:pPr marL="0" indent="0" algn="just">
              <a:lnSpc>
                <a:spcPct val="100000"/>
              </a:lnSpc>
              <a:spcBef>
                <a:spcPts val="600"/>
              </a:spcBef>
              <a:spcAft>
                <a:spcPts val="0"/>
              </a:spcAft>
              <a:buNone/>
            </a:pPr>
            <a:r>
              <a:rPr lang="vi-VN" b="1" i="1" dirty="0">
                <a:solidFill>
                  <a:srgbClr val="C00000"/>
                </a:solidFill>
                <a:effectLst/>
                <a:latin typeface="Arial" panose="020B0604020202020204" pitchFamily="34" charset="0"/>
              </a:rPr>
              <a:t>a) </a:t>
            </a:r>
            <a:r>
              <a:rPr lang="en-US" b="1" i="1" dirty="0">
                <a:solidFill>
                  <a:srgbClr val="C00000"/>
                </a:solidFill>
                <a:effectLst/>
                <a:latin typeface="Arial" panose="020B0604020202020204" pitchFamily="34" charset="0"/>
              </a:rPr>
              <a:t>M</a:t>
            </a:r>
            <a:r>
              <a:rPr lang="vi-VN" b="1" i="1" dirty="0">
                <a:solidFill>
                  <a:srgbClr val="C00000"/>
                </a:solidFill>
                <a:effectLst/>
                <a:latin typeface="Arial" panose="020B0604020202020204" pitchFamily="34" charset="0"/>
              </a:rPr>
              <a:t>ức độ vừa, nặng hoặc nguy kịch</a:t>
            </a:r>
            <a:r>
              <a:rPr lang="en-US" b="1" i="1" dirty="0">
                <a:solidFill>
                  <a:srgbClr val="C00000"/>
                </a:solidFill>
                <a:effectLst/>
                <a:latin typeface="Arial" panose="020B0604020202020204" pitchFamily="34" charset="0"/>
              </a:rPr>
              <a:t>:</a:t>
            </a:r>
            <a:r>
              <a:rPr lang="vi-VN" b="1" i="1" dirty="0">
                <a:solidFill>
                  <a:srgbClr val="C00000"/>
                </a:solidFill>
                <a:effectLst/>
                <a:latin typeface="Arial" panose="020B0604020202020204" pitchFamily="34" charset="0"/>
              </a:rPr>
              <a:t> </a:t>
            </a:r>
            <a:endParaRPr lang="vi-VN" b="1"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vi-VN" b="1" i="1" u="sng" dirty="0">
                <a:solidFill>
                  <a:srgbClr val="C00000"/>
                </a:solidFill>
                <a:effectLst/>
                <a:latin typeface="Arial" panose="020B0604020202020204" pitchFamily="34" charset="0"/>
              </a:rPr>
              <a:t>* </a:t>
            </a:r>
            <a:r>
              <a:rPr lang="en-US" b="1" i="1" u="sng" dirty="0">
                <a:solidFill>
                  <a:srgbClr val="C00000"/>
                </a:solidFill>
                <a:effectLst/>
                <a:latin typeface="Arial" panose="020B0604020202020204" pitchFamily="34" charset="0"/>
              </a:rPr>
              <a:t>V</a:t>
            </a:r>
            <a:r>
              <a:rPr lang="vi-VN" b="1" i="1" u="sng" dirty="0">
                <a:solidFill>
                  <a:srgbClr val="C00000"/>
                </a:solidFill>
                <a:effectLst/>
                <a:latin typeface="Arial" panose="020B0604020202020204" pitchFamily="34" charset="0"/>
              </a:rPr>
              <a:t>ừa/nặng:</a:t>
            </a:r>
            <a:r>
              <a:rPr lang="vi-VN" b="0" i="0" dirty="0">
                <a:solidFill>
                  <a:srgbClr val="000000"/>
                </a:solidFill>
                <a:effectLst/>
                <a:latin typeface="Arial" panose="020B0604020202020204" pitchFamily="34" charset="0"/>
              </a:rPr>
              <a:t> có một trong những biểu hiện:</a:t>
            </a: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 93%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khí trời</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hoặc/và tím tái, hoặc cần thở ô xy.</a:t>
            </a: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Thở nhanh</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&gt; 30 lần/ph </a:t>
            </a:r>
            <a:r>
              <a:rPr lang="en-US" b="0" i="0" dirty="0">
                <a:solidFill>
                  <a:srgbClr val="000000"/>
                </a:solidFill>
                <a:effectLst/>
                <a:latin typeface="Arial" panose="020B0604020202020204" pitchFamily="34" charset="0"/>
              </a:rPr>
              <a:t>(NL,</a:t>
            </a:r>
            <a:r>
              <a:rPr lang="vi-VN"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trẻ</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&gt; 5 tuổi</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 40 lần/ph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trẻ 1-5t</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 50 lần/ph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trẻ 2-11 tháng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 60 lần/ph</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trẻ &lt; 2 tháng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a:t>
            </a: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S</a:t>
            </a:r>
            <a:r>
              <a:rPr lang="vi-VN" b="0" i="0" dirty="0">
                <a:solidFill>
                  <a:srgbClr val="000000"/>
                </a:solidFill>
                <a:effectLst/>
                <a:latin typeface="Arial" panose="020B0604020202020204" pitchFamily="34" charset="0"/>
              </a:rPr>
              <a:t>uy</a:t>
            </a:r>
            <a:r>
              <a:rPr lang="en-US" b="0" i="0" dirty="0">
                <a:solidFill>
                  <a:srgbClr val="000000"/>
                </a:solidFill>
                <a:effectLst/>
                <a:latin typeface="Arial" panose="020B0604020202020204" pitchFamily="34" charset="0"/>
              </a:rPr>
              <a:t> HH</a:t>
            </a:r>
            <a:r>
              <a:rPr lang="vi-VN" b="0" i="0" dirty="0">
                <a:solidFill>
                  <a:srgbClr val="000000"/>
                </a:solidFill>
                <a:effectLst/>
                <a:latin typeface="Arial" panose="020B0604020202020204" pitchFamily="34" charset="0"/>
              </a:rPr>
              <a:t> nặng (co kéo cơ </a:t>
            </a:r>
            <a:r>
              <a:rPr lang="en-US" b="0" i="0" dirty="0">
                <a:solidFill>
                  <a:srgbClr val="000000"/>
                </a:solidFill>
                <a:effectLst/>
                <a:latin typeface="Arial" panose="020B0604020202020204" pitchFamily="34" charset="0"/>
              </a:rPr>
              <a:t>HH</a:t>
            </a:r>
            <a:r>
              <a:rPr lang="vi-VN" b="0" i="0" dirty="0">
                <a:solidFill>
                  <a:srgbClr val="000000"/>
                </a:solidFill>
                <a:effectLst/>
                <a:latin typeface="Arial" panose="020B0604020202020204" pitchFamily="34" charset="0"/>
              </a:rPr>
              <a:t> phụ, nói hụt hơi; rút lõm lồng ngực, thở rên, tím tái, hoặc không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uống/bú được; rối loạn ý thức (li bì hoặc hôn mê); co giật.</a:t>
            </a:r>
          </a:p>
          <a:p>
            <a:pPr marL="0" indent="0" algn="just">
              <a:lnSpc>
                <a:spcPct val="100000"/>
              </a:lnSpc>
              <a:spcBef>
                <a:spcPts val="600"/>
              </a:spcBef>
              <a:spcAft>
                <a:spcPts val="0"/>
              </a:spcAft>
              <a:buNone/>
            </a:pPr>
            <a:r>
              <a:rPr lang="vi-VN" b="0" i="1" dirty="0">
                <a:solidFill>
                  <a:srgbClr val="000000"/>
                </a:solidFill>
                <a:effectLst/>
                <a:latin typeface="Arial" panose="020B0604020202020204" pitchFamily="34" charset="0"/>
              </a:rPr>
              <a:t>*</a:t>
            </a:r>
            <a:r>
              <a:rPr lang="vi-VN" b="1" i="1" u="sng" dirty="0">
                <a:solidFill>
                  <a:srgbClr val="C00000"/>
                </a:solidFill>
                <a:effectLst/>
                <a:latin typeface="Arial" panose="020B0604020202020204" pitchFamily="34" charset="0"/>
              </a:rPr>
              <a:t> </a:t>
            </a:r>
            <a:r>
              <a:rPr lang="en-US" b="1" i="1" u="sng" dirty="0">
                <a:solidFill>
                  <a:srgbClr val="C00000"/>
                </a:solidFill>
                <a:effectLst/>
                <a:latin typeface="Arial" panose="020B0604020202020204" pitchFamily="34" charset="0"/>
              </a:rPr>
              <a:t>N</a:t>
            </a:r>
            <a:r>
              <a:rPr lang="vi-VN" b="1" i="1" u="sng" dirty="0">
                <a:solidFill>
                  <a:srgbClr val="C00000"/>
                </a:solidFill>
                <a:effectLst/>
                <a:latin typeface="Arial" panose="020B0604020202020204" pitchFamily="34" charset="0"/>
              </a:rPr>
              <a:t>guy kịch:</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hở (không xâm nhập</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xâm nhập) và/hoặc dùng vận mạch; ARDS; </a:t>
            </a:r>
            <a:r>
              <a:rPr lang="en-US" b="0" i="0" dirty="0">
                <a:solidFill>
                  <a:srgbClr val="000000"/>
                </a:solidFill>
                <a:effectLst/>
                <a:latin typeface="Arial" panose="020B0604020202020204" pitchFamily="34" charset="0"/>
              </a:rPr>
              <a:t>NKH</a:t>
            </a:r>
            <a:r>
              <a:rPr lang="vi-VN" b="0" i="0" dirty="0">
                <a:solidFill>
                  <a:srgbClr val="000000"/>
                </a:solidFill>
                <a:effectLst/>
                <a:latin typeface="Arial" panose="020B0604020202020204" pitchFamily="34" charset="0"/>
              </a:rPr>
              <a:t> (sepsis</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septic shock</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a:t>
            </a:r>
          </a:p>
          <a:p>
            <a:pPr marL="0" indent="0" algn="just">
              <a:lnSpc>
                <a:spcPct val="100000"/>
              </a:lnSpc>
              <a:spcBef>
                <a:spcPts val="600"/>
              </a:spcBef>
              <a:spcAft>
                <a:spcPts val="0"/>
              </a:spcAft>
              <a:buNone/>
            </a:pPr>
            <a:r>
              <a:rPr lang="en-US" b="1" i="1" dirty="0">
                <a:solidFill>
                  <a:srgbClr val="C00000"/>
                </a:solidFill>
                <a:latin typeface="Arial" panose="020B0604020202020204" pitchFamily="34" charset="0"/>
              </a:rPr>
              <a:t>b</a:t>
            </a:r>
            <a:r>
              <a:rPr lang="vi-VN" b="1" i="1" dirty="0">
                <a:solidFill>
                  <a:srgbClr val="C00000"/>
                </a:solidFill>
                <a:effectLst/>
                <a:latin typeface="Arial" panose="020B0604020202020204" pitchFamily="34" charset="0"/>
              </a:rPr>
              <a:t>) Hội chứng viêm hệ thống ở </a:t>
            </a:r>
            <a:r>
              <a:rPr lang="en-US" b="1" i="1" dirty="0">
                <a:solidFill>
                  <a:srgbClr val="C00000"/>
                </a:solidFill>
                <a:effectLst/>
                <a:latin typeface="Arial" panose="020B0604020202020204" pitchFamily="34" charset="0"/>
              </a:rPr>
              <a:t>TE</a:t>
            </a:r>
            <a:r>
              <a:rPr lang="vi-VN" b="1" i="1" dirty="0">
                <a:solidFill>
                  <a:srgbClr val="C00000"/>
                </a:solidFill>
                <a:effectLst/>
                <a:latin typeface="Arial" panose="020B0604020202020204" pitchFamily="34" charset="0"/>
              </a:rPr>
              <a:t> </a:t>
            </a:r>
            <a:r>
              <a:rPr lang="en-US" b="1" i="1" dirty="0">
                <a:solidFill>
                  <a:srgbClr val="C00000"/>
                </a:solidFill>
                <a:effectLst/>
                <a:latin typeface="Arial" panose="020B0604020202020204" pitchFamily="34" charset="0"/>
              </a:rPr>
              <a:t>ở </a:t>
            </a:r>
            <a:r>
              <a:rPr lang="vi-VN" b="1" i="1" dirty="0">
                <a:solidFill>
                  <a:srgbClr val="C00000"/>
                </a:solidFill>
                <a:effectLst/>
                <a:latin typeface="Arial" panose="020B0604020202020204" pitchFamily="34" charset="0"/>
              </a:rPr>
              <a:t>COVID-19</a:t>
            </a:r>
            <a:r>
              <a:rPr lang="vi-VN" b="1" i="0" dirty="0">
                <a:solidFill>
                  <a:srgbClr val="C00000"/>
                </a:solidFill>
                <a:effectLst/>
                <a:latin typeface="Arial" panose="020B0604020202020204" pitchFamily="34" charset="0"/>
              </a:rPr>
              <a:t> (MIS-C)</a:t>
            </a:r>
          </a:p>
          <a:p>
            <a:pPr marL="0" indent="0" algn="just">
              <a:lnSpc>
                <a:spcPct val="100000"/>
              </a:lnSpc>
              <a:spcBef>
                <a:spcPts val="600"/>
              </a:spcBef>
              <a:spcAft>
                <a:spcPts val="0"/>
              </a:spcAft>
              <a:buNone/>
            </a:pPr>
            <a:r>
              <a:rPr lang="vi-VN" b="1" i="1" dirty="0">
                <a:solidFill>
                  <a:srgbClr val="C00000"/>
                </a:solidFill>
                <a:effectLst/>
                <a:latin typeface="Arial" panose="020B0604020202020204" pitchFamily="34" charset="0"/>
              </a:rPr>
              <a:t>c) </a:t>
            </a:r>
            <a:r>
              <a:rPr lang="en-US" b="1" i="1" dirty="0">
                <a:solidFill>
                  <a:srgbClr val="C00000"/>
                </a:solidFill>
                <a:effectLst/>
                <a:latin typeface="Arial" panose="020B0604020202020204" pitchFamily="34" charset="0"/>
              </a:rPr>
              <a:t>C</a:t>
            </a:r>
            <a:r>
              <a:rPr lang="vi-VN" b="1" i="1" dirty="0">
                <a:solidFill>
                  <a:srgbClr val="C00000"/>
                </a:solidFill>
                <a:effectLst/>
                <a:latin typeface="Arial" panose="020B0604020202020204" pitchFamily="34" charset="0"/>
              </a:rPr>
              <a:t>ovid-19 có bệnh nền</a:t>
            </a:r>
            <a:r>
              <a:rPr lang="vi-VN" b="0" i="0" dirty="0">
                <a:solidFill>
                  <a:srgbClr val="000000"/>
                </a:solidFill>
                <a:effectLst/>
                <a:latin typeface="Arial" panose="020B0604020202020204" pitchFamily="34" charset="0"/>
              </a:rPr>
              <a:t> cần điều trị corticosteroid toàn thân</a:t>
            </a:r>
          </a:p>
          <a:p>
            <a:pPr marL="0" indent="0" algn="just">
              <a:lnSpc>
                <a:spcPct val="100000"/>
              </a:lnSpc>
              <a:spcAft>
                <a:spcPts val="0"/>
              </a:spcAft>
              <a:buNone/>
            </a:pPr>
            <a:endParaRPr lang="en-US" dirty="0"/>
          </a:p>
        </p:txBody>
      </p:sp>
    </p:spTree>
    <p:extLst>
      <p:ext uri="{BB962C8B-B14F-4D97-AF65-F5344CB8AC3E}">
        <p14:creationId xmlns:p14="http://schemas.microsoft.com/office/powerpoint/2010/main" val="102618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0614-5B9B-4087-A205-134928462B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D26EBA-D72C-4A19-B24D-DDE92B3CB24E}"/>
              </a:ext>
            </a:extLst>
          </p:cNvPr>
          <p:cNvSpPr>
            <a:spLocks noGrp="1"/>
          </p:cNvSpPr>
          <p:nvPr>
            <p:ph idx="1"/>
          </p:nvPr>
        </p:nvSpPr>
        <p:spPr>
          <a:xfrm>
            <a:off x="212725" y="703771"/>
            <a:ext cx="8718550" cy="5060607"/>
          </a:xfrm>
        </p:spPr>
        <p:txBody>
          <a:bodyPr/>
          <a:lstStyle/>
          <a:p>
            <a:pPr marL="0" indent="0">
              <a:spcBef>
                <a:spcPts val="600"/>
              </a:spcBef>
              <a:spcAft>
                <a:spcPts val="600"/>
              </a:spcAft>
              <a:buNone/>
            </a:pPr>
            <a:r>
              <a:rPr lang="vi-VN" b="1" i="1" dirty="0">
                <a:solidFill>
                  <a:srgbClr val="C00000"/>
                </a:solidFill>
                <a:effectLst/>
                <a:latin typeface="Arial" panose="020B0604020202020204" pitchFamily="34" charset="0"/>
              </a:rPr>
              <a:t>6.1.</a:t>
            </a:r>
            <a:r>
              <a:rPr lang="en-US" b="1" i="1" dirty="0">
                <a:solidFill>
                  <a:srgbClr val="C00000"/>
                </a:solidFill>
                <a:effectLst/>
                <a:latin typeface="Arial" panose="020B0604020202020204" pitchFamily="34" charset="0"/>
              </a:rPr>
              <a:t>2. </a:t>
            </a:r>
            <a:r>
              <a:rPr lang="en-US" b="1" i="1" dirty="0" err="1">
                <a:solidFill>
                  <a:srgbClr val="C00000"/>
                </a:solidFill>
                <a:effectLst/>
                <a:latin typeface="Arial" panose="020B0604020202020204" pitchFamily="34" charset="0"/>
              </a:rPr>
              <a:t>Liều</a:t>
            </a:r>
            <a:r>
              <a:rPr lang="en-US" b="1" i="1" dirty="0">
                <a:solidFill>
                  <a:srgbClr val="C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marL="0" indent="0" algn="l">
              <a:spcBef>
                <a:spcPts val="600"/>
              </a:spcBef>
              <a:spcAft>
                <a:spcPts val="600"/>
              </a:spcAft>
              <a:buNone/>
            </a:pPr>
            <a:r>
              <a:rPr lang="vi-VN" b="1" i="1" dirty="0">
                <a:solidFill>
                  <a:srgbClr val="C00000"/>
                </a:solidFill>
                <a:effectLst/>
                <a:latin typeface="Arial" panose="020B0604020202020204" pitchFamily="34" charset="0"/>
              </a:rPr>
              <a:t>a</a:t>
            </a:r>
            <a:r>
              <a:rPr lang="en-US" b="1" i="1" dirty="0">
                <a:solidFill>
                  <a:srgbClr val="C00000"/>
                </a:solidFill>
                <a:latin typeface="Arial" panose="020B0604020202020204" pitchFamily="34" charset="0"/>
              </a:rPr>
              <a:t>) </a:t>
            </a:r>
            <a:r>
              <a:rPr lang="en-US" b="1" i="1" dirty="0" err="1">
                <a:solidFill>
                  <a:srgbClr val="C00000"/>
                </a:solidFill>
                <a:effectLst/>
                <a:latin typeface="Arial" panose="020B0604020202020204" pitchFamily="34" charset="0"/>
              </a:rPr>
              <a:t>Mức</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độ</a:t>
            </a:r>
            <a:r>
              <a:rPr lang="vi-VN" b="1" i="1" dirty="0">
                <a:solidFill>
                  <a:srgbClr val="C00000"/>
                </a:solidFill>
                <a:effectLst/>
                <a:latin typeface="Arial" panose="020B0604020202020204" pitchFamily="34" charset="0"/>
              </a:rPr>
              <a:t> vừa, nặng hoặc nguy kịch:</a:t>
            </a:r>
            <a:endParaRPr lang="vi-VN" b="1" i="0" dirty="0">
              <a:solidFill>
                <a:srgbClr val="C00000"/>
              </a:solidFill>
              <a:effectLst/>
              <a:latin typeface="Arial" panose="020B0604020202020204" pitchFamily="34" charset="0"/>
            </a:endParaRPr>
          </a:p>
          <a:p>
            <a:pPr>
              <a:spcBef>
                <a:spcPts val="600"/>
              </a:spcBef>
              <a:spcAft>
                <a:spcPts val="600"/>
              </a:spcAft>
            </a:pPr>
            <a:r>
              <a:rPr lang="vi-VN" b="1" i="0" dirty="0">
                <a:solidFill>
                  <a:srgbClr val="C00000"/>
                </a:solidFill>
                <a:effectLst/>
                <a:latin typeface="Arial" panose="020B0604020202020204" pitchFamily="34" charset="0"/>
              </a:rPr>
              <a:t>DEXAMETHASONE</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ưu</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tiên</a:t>
            </a:r>
            <a:r>
              <a:rPr lang="en-US" b="1" i="0" dirty="0">
                <a:solidFill>
                  <a:srgbClr val="C00000"/>
                </a:solidFill>
                <a:effectLst/>
                <a:latin typeface="Arial" panose="020B0604020202020204" pitchFamily="34" charset="0"/>
              </a:rPr>
              <a:t>):</a:t>
            </a:r>
            <a:r>
              <a:rPr lang="en-US" b="1"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tối thiểu tới 7-10 ngày</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l">
              <a:spcBef>
                <a:spcPts val="600"/>
              </a:spcBef>
              <a:spcAft>
                <a:spcPts val="600"/>
              </a:spcAft>
              <a:buNone/>
            </a:pP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heo dõi sát </a:t>
            </a:r>
            <a:r>
              <a:rPr lang="en-US" b="0" i="0" dirty="0">
                <a:solidFill>
                  <a:srgbClr val="000000"/>
                </a:solidFill>
                <a:effectLst/>
                <a:latin typeface="Arial" panose="020B0604020202020204" pitchFamily="34" charset="0"/>
              </a:rPr>
              <a:t>G/</a:t>
            </a:r>
            <a:r>
              <a:rPr lang="vi-VN" b="0" i="0" dirty="0">
                <a:solidFill>
                  <a:srgbClr val="000000"/>
                </a:solidFill>
                <a:effectLst/>
                <a:latin typeface="Arial" panose="020B0604020202020204" pitchFamily="34" charset="0"/>
              </a:rPr>
              <a:t>máu và tác dụng bất lợi </a:t>
            </a:r>
            <a:r>
              <a:rPr lang="en-US" b="0" i="0" dirty="0" err="1">
                <a:solidFill>
                  <a:srgbClr val="000000"/>
                </a:solidFill>
                <a:effectLst/>
                <a:latin typeface="Arial" panose="020B0604020202020204" pitchFamily="34" charset="0"/>
              </a:rPr>
              <a:t>của</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corticosteroid.</a:t>
            </a:r>
          </a:p>
          <a:p>
            <a:pPr marL="0" indent="0" algn="l">
              <a:spcBef>
                <a:spcPts val="600"/>
              </a:spcBef>
              <a:spcAft>
                <a:spcPts val="600"/>
              </a:spcAft>
              <a:buNone/>
            </a:pPr>
            <a:r>
              <a:rPr lang="vi-VN" b="0" i="0" dirty="0">
                <a:solidFill>
                  <a:srgbClr val="000000"/>
                </a:solidFill>
                <a:effectLst/>
                <a:latin typeface="Arial" panose="020B0604020202020204" pitchFamily="34" charset="0"/>
              </a:rPr>
              <a:t>- Liều lượng: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N</a:t>
            </a: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 6 mg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1 lần/ngày</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T</a:t>
            </a:r>
            <a:r>
              <a:rPr lang="en-US" b="0" i="0" dirty="0">
                <a:solidFill>
                  <a:srgbClr val="000000"/>
                </a:solidFill>
                <a:effectLst/>
                <a:latin typeface="Arial" panose="020B0604020202020204" pitchFamily="34" charset="0"/>
              </a:rPr>
              <a:t>E</a:t>
            </a:r>
            <a:r>
              <a:rPr lang="vi-VN" b="0" i="0" dirty="0">
                <a:solidFill>
                  <a:srgbClr val="000000"/>
                </a:solidFill>
                <a:effectLst/>
                <a:latin typeface="Arial" panose="020B0604020202020204" pitchFamily="34" charset="0"/>
              </a:rPr>
              <a:t>: 0.15 mg/kg/lần (tối đa 6 mg), 1 lần/ngày</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a:t>
            </a:r>
            <a:r>
              <a:rPr lang="vi-VN" b="0" i="0" dirty="0">
                <a:solidFill>
                  <a:srgbClr val="000000"/>
                </a:solidFill>
                <a:effectLst/>
                <a:latin typeface="Arial" panose="020B0604020202020204" pitchFamily="34" charset="0"/>
              </a:rPr>
              <a:t>iêm tĩnh mạch hoặc đường uống</a:t>
            </a:r>
          </a:p>
          <a:p>
            <a:pPr marL="0" indent="0" algn="l">
              <a:spcBef>
                <a:spcPts val="600"/>
              </a:spcBef>
              <a:spcAft>
                <a:spcPts val="600"/>
              </a:spcAft>
              <a:buNone/>
            </a:pPr>
            <a:r>
              <a:rPr lang="vi-VN" b="0" i="1" dirty="0">
                <a:solidFill>
                  <a:srgbClr val="000000"/>
                </a:solidFill>
                <a:effectLst/>
                <a:latin typeface="Arial" panose="020B0604020202020204" pitchFamily="34" charset="0"/>
              </a:rPr>
              <a:t>Nếu không có </a:t>
            </a:r>
            <a:r>
              <a:rPr lang="vi-VN" b="1" i="1" dirty="0">
                <a:solidFill>
                  <a:srgbClr val="000000"/>
                </a:solidFill>
                <a:effectLst/>
                <a:latin typeface="Arial" panose="020B0604020202020204" pitchFamily="34" charset="0"/>
              </a:rPr>
              <a:t>Dexamethasone, </a:t>
            </a:r>
            <a:r>
              <a:rPr lang="vi-VN" b="0" i="1" dirty="0">
                <a:solidFill>
                  <a:srgbClr val="000000"/>
                </a:solidFill>
                <a:effectLst/>
                <a:latin typeface="Arial" panose="020B0604020202020204" pitchFamily="34" charset="0"/>
              </a:rPr>
              <a:t>thay thế </a:t>
            </a:r>
            <a:r>
              <a:rPr lang="en-US" b="0" i="1" dirty="0" err="1">
                <a:solidFill>
                  <a:srgbClr val="000000"/>
                </a:solidFill>
                <a:effectLst/>
                <a:latin typeface="Arial" panose="020B0604020202020204" pitchFamily="34" charset="0"/>
              </a:rPr>
              <a:t>bằng</a:t>
            </a:r>
            <a:r>
              <a:rPr lang="en-US" b="0" i="1" dirty="0">
                <a:solidFill>
                  <a:srgbClr val="000000"/>
                </a:solidFill>
                <a:effectLst/>
                <a:latin typeface="Arial" panose="020B0604020202020204" pitchFamily="34" charset="0"/>
              </a:rPr>
              <a:t>:</a:t>
            </a:r>
          </a:p>
          <a:p>
            <a:pPr>
              <a:spcBef>
                <a:spcPts val="600"/>
              </a:spcBef>
              <a:spcAft>
                <a:spcPts val="600"/>
              </a:spcAft>
            </a:pPr>
            <a:r>
              <a:rPr lang="en-US" b="0" i="1" dirty="0">
                <a:solidFill>
                  <a:srgbClr val="C00000"/>
                </a:solidFill>
                <a:effectLst/>
                <a:latin typeface="Arial" panose="020B0604020202020204" pitchFamily="34" charset="0"/>
              </a:rPr>
              <a:t> </a:t>
            </a:r>
            <a:r>
              <a:rPr lang="vi-VN" b="1" i="0" dirty="0">
                <a:solidFill>
                  <a:srgbClr val="C00000"/>
                </a:solidFill>
                <a:effectLst/>
                <a:latin typeface="Arial" panose="020B0604020202020204" pitchFamily="34" charset="0"/>
              </a:rPr>
              <a:t>Hydrocortisone</a:t>
            </a:r>
            <a:r>
              <a:rPr lang="en-US" b="1" i="0" dirty="0">
                <a:solidFill>
                  <a:srgbClr val="C00000"/>
                </a:solidFill>
                <a:effectLst/>
                <a:latin typeface="Arial" panose="020B0604020202020204" pitchFamily="34" charset="0"/>
              </a:rPr>
              <a:t>:</a:t>
            </a:r>
            <a:endParaRPr lang="vi-VN" b="0" i="0" dirty="0">
              <a:solidFill>
                <a:srgbClr val="C00000"/>
              </a:solidFill>
              <a:effectLst/>
              <a:latin typeface="Arial" panose="020B0604020202020204" pitchFamily="34" charset="0"/>
            </a:endParaRPr>
          </a:p>
          <a:p>
            <a:pPr marL="0" indent="0" algn="l">
              <a:spcBef>
                <a:spcPts val="600"/>
              </a:spcBef>
              <a:spcAft>
                <a:spcPts val="600"/>
              </a:spcAft>
              <a:buNone/>
            </a:pPr>
            <a:r>
              <a:rPr lang="vi-VN" b="0" i="0" dirty="0">
                <a:solidFill>
                  <a:srgbClr val="000000"/>
                </a:solidFill>
                <a:effectLst/>
                <a:latin typeface="Arial" panose="020B0604020202020204" pitchFamily="34" charset="0"/>
              </a:rPr>
              <a:t>- Liều lượng:</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N</a:t>
            </a: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 50 mg/lần, 3 lần/</a:t>
            </a:r>
            <a:r>
              <a:rPr lang="en-US" b="0" i="0" dirty="0" err="1">
                <a:solidFill>
                  <a:srgbClr val="000000"/>
                </a:solidFill>
                <a:effectLst/>
                <a:latin typeface="Arial" panose="020B0604020202020204" pitchFamily="34" charset="0"/>
              </a:rPr>
              <a:t>cách</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8 giờ, hoặc 100 mg/lần, 2 lần/ngày, cách 12 giờ</a:t>
            </a:r>
            <a:r>
              <a:rPr lang="en-US" dirty="0">
                <a:solidFill>
                  <a:srgbClr val="000000"/>
                </a:solidFill>
                <a:latin typeface="Arial" panose="020B0604020202020204" pitchFamily="34" charset="0"/>
              </a:rPr>
              <a:t> (TM). </a:t>
            </a:r>
            <a:r>
              <a:rPr lang="vi-VN" b="0" i="0" dirty="0">
                <a:solidFill>
                  <a:srgbClr val="000000"/>
                </a:solidFill>
                <a:effectLst/>
                <a:latin typeface="Arial" panose="020B0604020202020204" pitchFamily="34" charset="0"/>
              </a:rPr>
              <a:t>T</a:t>
            </a:r>
            <a:r>
              <a:rPr lang="en-US" b="0" i="0" dirty="0">
                <a:solidFill>
                  <a:srgbClr val="000000"/>
                </a:solidFill>
                <a:effectLst/>
                <a:latin typeface="Arial" panose="020B0604020202020204" pitchFamily="34" charset="0"/>
              </a:rPr>
              <a:t>E</a:t>
            </a:r>
            <a:r>
              <a:rPr lang="vi-VN" b="0" i="0" dirty="0">
                <a:solidFill>
                  <a:srgbClr val="000000"/>
                </a:solidFill>
                <a:effectLst/>
                <a:latin typeface="Arial" panose="020B0604020202020204" pitchFamily="34" charset="0"/>
              </a:rPr>
              <a:t>: 0.5 mg/kg/lần, 2 lần/ngày cách 12 giờ (tối đa 150 mg/ngày)</a:t>
            </a:r>
            <a:r>
              <a:rPr lang="en-US" b="0" i="0" dirty="0">
                <a:solidFill>
                  <a:srgbClr val="000000"/>
                </a:solidFill>
                <a:effectLst/>
                <a:latin typeface="Arial" panose="020B0604020202020204" pitchFamily="34" charset="0"/>
              </a:rPr>
              <a:t>, TM. </a:t>
            </a:r>
            <a:endParaRPr lang="vi-VN"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5278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E371-C79B-4005-97F4-14052F4A8924}"/>
              </a:ext>
            </a:extLst>
          </p:cNvPr>
          <p:cNvSpPr>
            <a:spLocks noGrp="1"/>
          </p:cNvSpPr>
          <p:nvPr>
            <p:ph type="title"/>
          </p:nvPr>
        </p:nvSpPr>
        <p:spPr>
          <a:xfrm>
            <a:off x="552892" y="819852"/>
            <a:ext cx="3056861" cy="3369376"/>
          </a:xfrm>
        </p:spPr>
        <p:txBody>
          <a:bodyPr/>
          <a:lstStyle/>
          <a:p>
            <a:pPr>
              <a:lnSpc>
                <a:spcPct val="150000"/>
              </a:lnSpc>
            </a:pPr>
            <a:r>
              <a:rPr lang="en-US" sz="3200" b="1" dirty="0">
                <a:solidFill>
                  <a:schemeClr val="tx1"/>
                </a:solidFill>
                <a:latin typeface="Calibri" panose="020F0502020204030204" pitchFamily="34" charset="0"/>
                <a:cs typeface="Calibri" panose="020F0502020204030204" pitchFamily="34" charset="0"/>
              </a:rPr>
              <a:t>TCYTTG:</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a:t>
            </a:r>
            <a:r>
              <a:rPr lang="en-US" sz="3200" b="1" dirty="0" err="1">
                <a:solidFill>
                  <a:srgbClr val="C00000"/>
                </a:solidFill>
                <a:latin typeface="Calibri" panose="020F0502020204030204" pitchFamily="34" charset="0"/>
                <a:cs typeface="Calibri" panose="020F0502020204030204" pitchFamily="34" charset="0"/>
              </a:rPr>
              <a:t>Quản</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lý</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lâm</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sàng</a:t>
            </a:r>
            <a:r>
              <a:rPr lang="en-US" sz="3200" b="1" dirty="0">
                <a:solidFill>
                  <a:srgbClr val="C00000"/>
                </a:solidFill>
                <a:latin typeface="Calibri" panose="020F0502020204030204" pitchFamily="34" charset="0"/>
                <a:cs typeface="Calibri" panose="020F0502020204030204" pitchFamily="34" charset="0"/>
              </a:rPr>
              <a:t> COVID-19”</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25/1/2021</a:t>
            </a:r>
          </a:p>
        </p:txBody>
      </p:sp>
      <p:pic>
        <p:nvPicPr>
          <p:cNvPr id="5" name="Picture 4" descr="A picture containing graphical user interface&#10;&#10;Description automatically generated">
            <a:extLst>
              <a:ext uri="{FF2B5EF4-FFF2-40B4-BE49-F238E27FC236}">
                <a16:creationId xmlns:a16="http://schemas.microsoft.com/office/drawing/2014/main" id="{343364B6-2667-4909-AEE1-C7A0B0D2A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586" y="154172"/>
            <a:ext cx="5127507" cy="6858000"/>
          </a:xfrm>
          <a:prstGeom prst="rect">
            <a:avLst/>
          </a:prstGeom>
        </p:spPr>
      </p:pic>
    </p:spTree>
    <p:extLst>
      <p:ext uri="{BB962C8B-B14F-4D97-AF65-F5344CB8AC3E}">
        <p14:creationId xmlns:p14="http://schemas.microsoft.com/office/powerpoint/2010/main" val="245882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5BAD-3EA7-4607-9C7D-874F8C7F9C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F00D18-E452-4467-9CF3-24CE3F8EC5C7}"/>
              </a:ext>
            </a:extLst>
          </p:cNvPr>
          <p:cNvSpPr>
            <a:spLocks noGrp="1"/>
          </p:cNvSpPr>
          <p:nvPr>
            <p:ph idx="1"/>
          </p:nvPr>
        </p:nvSpPr>
        <p:spPr>
          <a:xfrm>
            <a:off x="363747" y="1038225"/>
            <a:ext cx="8416505" cy="5722937"/>
          </a:xfrm>
        </p:spPr>
        <p:txBody>
          <a:bodyPr/>
          <a:lstStyle/>
          <a:p>
            <a:pPr algn="just">
              <a:lnSpc>
                <a:spcPct val="100000"/>
              </a:lnSpc>
              <a:spcBef>
                <a:spcPts val="600"/>
              </a:spcBef>
              <a:spcAft>
                <a:spcPts val="0"/>
              </a:spcAft>
            </a:pPr>
            <a:r>
              <a:rPr lang="vi-VN" b="1" i="0" dirty="0">
                <a:solidFill>
                  <a:srgbClr val="C00000"/>
                </a:solidFill>
                <a:effectLst/>
                <a:latin typeface="Arial" panose="020B0604020202020204" pitchFamily="34" charset="0"/>
              </a:rPr>
              <a:t>Methylprednisolone</a:t>
            </a:r>
            <a:r>
              <a:rPr lang="en-US" dirty="0">
                <a:solidFill>
                  <a:srgbClr val="C00000"/>
                </a:solidFill>
                <a:latin typeface="Arial" panose="020B0604020202020204" pitchFamily="34" charset="0"/>
              </a:rPr>
              <a:t>: </a:t>
            </a:r>
            <a:r>
              <a:rPr lang="vi-VN" b="0" i="0" dirty="0">
                <a:solidFill>
                  <a:srgbClr val="000000"/>
                </a:solidFill>
                <a:effectLst/>
                <a:latin typeface="Arial" panose="020B0604020202020204" pitchFamily="34" charset="0"/>
              </a:rPr>
              <a:t>N</a:t>
            </a:r>
            <a:r>
              <a:rPr lang="en-US" b="0" i="0" dirty="0">
                <a:solidFill>
                  <a:srgbClr val="000000"/>
                </a:solidFill>
                <a:effectLst/>
                <a:latin typeface="Arial" panose="020B0604020202020204" pitchFamily="34" charset="0"/>
              </a:rPr>
              <a:t>L </a:t>
            </a:r>
            <a:r>
              <a:rPr lang="vi-VN" b="0" i="0" dirty="0">
                <a:solidFill>
                  <a:srgbClr val="000000"/>
                </a:solidFill>
                <a:effectLst/>
                <a:latin typeface="Arial" panose="020B0604020202020204" pitchFamily="34" charset="0"/>
              </a:rPr>
              <a:t>16 mg/lần, 2 lần/ngày</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cách 12 giờ</a:t>
            </a:r>
            <a:r>
              <a:rPr lang="en-US" b="0" i="0" dirty="0">
                <a:solidFill>
                  <a:srgbClr val="000000"/>
                </a:solidFill>
                <a:effectLst/>
                <a:latin typeface="Arial" panose="020B0604020202020204" pitchFamily="34" charset="0"/>
              </a:rPr>
              <a:t>. TE: </a:t>
            </a:r>
            <a:r>
              <a:rPr lang="vi-VN" b="0" i="0" dirty="0">
                <a:solidFill>
                  <a:srgbClr val="000000"/>
                </a:solidFill>
                <a:effectLst/>
                <a:latin typeface="Arial" panose="020B0604020202020204" pitchFamily="34" charset="0"/>
              </a:rPr>
              <a:t>0.8 mg/kg/lần, 2 lần/ngày cách 12 giờ (tối đa 32 mg/ngày)</a:t>
            </a:r>
            <a:r>
              <a:rPr lang="en-US" b="0" i="0" dirty="0">
                <a:solidFill>
                  <a:srgbClr val="000000"/>
                </a:solidFill>
                <a:effectLst/>
                <a:latin typeface="Arial" panose="020B0604020202020204" pitchFamily="34" charset="0"/>
              </a:rPr>
              <a:t>; TM. </a:t>
            </a:r>
            <a:endParaRPr lang="vi-VN" b="0" i="0" dirty="0">
              <a:solidFill>
                <a:srgbClr val="000000"/>
              </a:solidFill>
              <a:effectLst/>
              <a:latin typeface="Arial" panose="020B0604020202020204" pitchFamily="34" charset="0"/>
            </a:endParaRPr>
          </a:p>
          <a:p>
            <a:pPr algn="just">
              <a:lnSpc>
                <a:spcPct val="100000"/>
              </a:lnSpc>
              <a:spcBef>
                <a:spcPts val="600"/>
              </a:spcBef>
              <a:spcAft>
                <a:spcPts val="0"/>
              </a:spcAft>
            </a:pPr>
            <a:r>
              <a:rPr lang="vi-VN" b="1" i="0" dirty="0">
                <a:solidFill>
                  <a:srgbClr val="C00000"/>
                </a:solidFill>
                <a:effectLst/>
                <a:latin typeface="Arial" panose="020B0604020202020204" pitchFamily="34" charset="0"/>
              </a:rPr>
              <a:t>Prednisolone</a:t>
            </a:r>
            <a:r>
              <a:rPr lang="en-US" b="0" i="0" dirty="0">
                <a:solidFill>
                  <a:srgbClr val="C00000"/>
                </a:solidFill>
                <a:effectLst/>
                <a:latin typeface="Arial" panose="020B0604020202020204" pitchFamily="34" charset="0"/>
              </a:rPr>
              <a:t>:</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N</a:t>
            </a: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 40 mg/lần, 1 lần/ngày</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T</a:t>
            </a:r>
            <a:r>
              <a:rPr lang="en-US" b="0" i="0" dirty="0">
                <a:solidFill>
                  <a:srgbClr val="000000"/>
                </a:solidFill>
                <a:effectLst/>
                <a:latin typeface="Arial" panose="020B0604020202020204" pitchFamily="34" charset="0"/>
              </a:rPr>
              <a:t>E</a:t>
            </a:r>
            <a:r>
              <a:rPr lang="vi-VN" b="0" i="0" dirty="0">
                <a:solidFill>
                  <a:srgbClr val="000000"/>
                </a:solidFill>
                <a:effectLst/>
                <a:latin typeface="Arial" panose="020B0604020202020204" pitchFamily="34" charset="0"/>
              </a:rPr>
              <a:t>: 1 mg/kg/lần (tối đa 40 mg), 1 lần/ngày</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Uống</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lnSpc>
                <a:spcPct val="100000"/>
              </a:lnSpc>
              <a:spcBef>
                <a:spcPts val="600"/>
              </a:spcBef>
              <a:spcAft>
                <a:spcPts val="0"/>
              </a:spcAft>
              <a:buNone/>
            </a:pPr>
            <a:r>
              <a:rPr lang="vi-VN" b="1" i="1" dirty="0">
                <a:solidFill>
                  <a:srgbClr val="C00000"/>
                </a:solidFill>
                <a:effectLst/>
                <a:latin typeface="Arial" panose="020B0604020202020204" pitchFamily="34" charset="0"/>
              </a:rPr>
              <a:t>b) Hội chứng viêm hệ thống liên quan tới COVID-19 ở trẻ em</a:t>
            </a:r>
            <a:r>
              <a:rPr lang="vi-VN" b="1" i="0" dirty="0">
                <a:solidFill>
                  <a:srgbClr val="C00000"/>
                </a:solidFill>
                <a:effectLst/>
                <a:latin typeface="Arial" panose="020B0604020202020204" pitchFamily="34" charset="0"/>
              </a:rPr>
              <a:t> (MIS-C)</a:t>
            </a:r>
            <a:r>
              <a:rPr lang="en-US" b="1" i="0" dirty="0">
                <a:solidFill>
                  <a:srgbClr val="000000"/>
                </a:solidFill>
                <a:effectLst/>
                <a:latin typeface="Arial" panose="020B0604020202020204" pitchFamily="34" charset="0"/>
              </a:rPr>
              <a:t>:</a:t>
            </a:r>
            <a:r>
              <a:rPr lang="en-US" b="1" dirty="0">
                <a:solidFill>
                  <a:srgbClr val="000000"/>
                </a:solidFill>
                <a:latin typeface="Arial" panose="020B0604020202020204" pitchFamily="34" charset="0"/>
              </a:rPr>
              <a:t> </a:t>
            </a:r>
            <a:r>
              <a:rPr lang="vi-VN" b="0" i="0" dirty="0">
                <a:solidFill>
                  <a:srgbClr val="000000"/>
                </a:solidFill>
                <a:effectLst/>
                <a:latin typeface="Arial" panose="020B0604020202020204" pitchFamily="34" charset="0"/>
              </a:rPr>
              <a:t>Steroid</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IVIG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các biện pháp điều trị hỗ trợ khác</a:t>
            </a: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Thuốc: methylprednisolone, prednisolone, prednisone</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Đường dùng: tiêm tĩnh mạch, chuyển đường uống</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lnSpc>
                <a:spcPct val="100000"/>
              </a:lnSpc>
              <a:spcBef>
                <a:spcPts val="600"/>
              </a:spcBef>
              <a:spcAft>
                <a:spcPts val="0"/>
              </a:spcAft>
              <a:buNone/>
            </a:pPr>
            <a:r>
              <a:rPr lang="vi-VN" b="1" i="1" dirty="0">
                <a:solidFill>
                  <a:srgbClr val="C00000"/>
                </a:solidFill>
                <a:effectLst/>
                <a:latin typeface="Arial" panose="020B0604020202020204" pitchFamily="34" charset="0"/>
              </a:rPr>
              <a:t>c) Những trường hợp COVID-19 có bệnh nền</a:t>
            </a:r>
            <a:r>
              <a:rPr lang="en-US" dirty="0">
                <a:solidFill>
                  <a:srgbClr val="000000"/>
                </a:solidFill>
                <a:latin typeface="Arial" panose="020B0604020202020204" pitchFamily="34" charset="0"/>
              </a:rPr>
              <a:t>:</a:t>
            </a:r>
            <a:r>
              <a:rPr lang="vi-VN" b="0" i="0" dirty="0">
                <a:solidFill>
                  <a:srgbClr val="000000"/>
                </a:solidFill>
                <a:effectLst/>
                <a:latin typeface="Arial" panose="020B0604020202020204" pitchFamily="34" charset="0"/>
              </a:rPr>
              <a:t> tiếp tục điều trị bệnh nền bằng corticosteroid toàn th</a:t>
            </a:r>
            <a:r>
              <a:rPr lang="en-US" dirty="0">
                <a:solidFill>
                  <a:srgbClr val="000000"/>
                </a:solidFill>
                <a:latin typeface="Arial" panose="020B0604020202020204" pitchFamily="34" charset="0"/>
              </a:rPr>
              <a:t>â</a:t>
            </a:r>
            <a:r>
              <a:rPr lang="vi-VN" b="0" i="0" dirty="0">
                <a:solidFill>
                  <a:srgbClr val="000000"/>
                </a:solidFill>
                <a:effectLst/>
                <a:latin typeface="Arial" panose="020B0604020202020204" pitchFamily="34" charset="0"/>
              </a:rPr>
              <a:t>n</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lnSpc>
                <a:spcPct val="100000"/>
              </a:lnSpc>
              <a:spcAft>
                <a:spcPts val="0"/>
              </a:spcAft>
              <a:buNone/>
            </a:pPr>
            <a:endParaRPr lang="en-US" dirty="0"/>
          </a:p>
        </p:txBody>
      </p:sp>
    </p:spTree>
    <p:extLst>
      <p:ext uri="{BB962C8B-B14F-4D97-AF65-F5344CB8AC3E}">
        <p14:creationId xmlns:p14="http://schemas.microsoft.com/office/powerpoint/2010/main" val="339551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71D3-EB9E-41EB-B940-7E265E2B9CD0}"/>
              </a:ext>
            </a:extLst>
          </p:cNvPr>
          <p:cNvSpPr>
            <a:spLocks noGrp="1"/>
          </p:cNvSpPr>
          <p:nvPr>
            <p:ph type="title"/>
          </p:nvPr>
        </p:nvSpPr>
        <p:spPr>
          <a:xfrm>
            <a:off x="303213" y="387706"/>
            <a:ext cx="8718550" cy="747357"/>
          </a:xfrm>
        </p:spPr>
        <p:txBody>
          <a:bodyPr/>
          <a:lstStyle/>
          <a:p>
            <a:r>
              <a:rPr lang="vi-VN" b="1" i="1" dirty="0">
                <a:solidFill>
                  <a:srgbClr val="C00000"/>
                </a:solidFill>
                <a:effectLst/>
                <a:latin typeface="Arial" panose="020B0604020202020204" pitchFamily="34" charset="0"/>
              </a:rPr>
              <a:t>6.2. Điều trị và dự phòng rối loạn đông má</a:t>
            </a:r>
            <a:r>
              <a:rPr lang="en-US" b="1" i="1" dirty="0">
                <a:solidFill>
                  <a:srgbClr val="C00000"/>
                </a:solidFill>
                <a:effectLst/>
                <a:latin typeface="Arial" panose="020B0604020202020204" pitchFamily="34" charset="0"/>
              </a:rPr>
              <a:t>u</a:t>
            </a:r>
            <a:endParaRPr lang="en-US" dirty="0">
              <a:solidFill>
                <a:srgbClr val="C00000"/>
              </a:solidFill>
            </a:endParaRPr>
          </a:p>
        </p:txBody>
      </p:sp>
      <p:sp>
        <p:nvSpPr>
          <p:cNvPr id="3" name="Content Placeholder 2">
            <a:extLst>
              <a:ext uri="{FF2B5EF4-FFF2-40B4-BE49-F238E27FC236}">
                <a16:creationId xmlns:a16="http://schemas.microsoft.com/office/drawing/2014/main" id="{98E014A4-EABE-425D-BE37-7081A45E08E1}"/>
              </a:ext>
            </a:extLst>
          </p:cNvPr>
          <p:cNvSpPr>
            <a:spLocks noGrp="1"/>
          </p:cNvSpPr>
          <p:nvPr>
            <p:ph idx="1"/>
          </p:nvPr>
        </p:nvSpPr>
        <p:spPr>
          <a:xfrm>
            <a:off x="303213" y="879337"/>
            <a:ext cx="8537574" cy="5755549"/>
          </a:xfrm>
        </p:spPr>
        <p:txBody>
          <a:bodyPr/>
          <a:lstStyle/>
          <a:p>
            <a:pPr algn="just">
              <a:spcBef>
                <a:spcPts val="600"/>
              </a:spcBef>
              <a:spcAft>
                <a:spcPts val="600"/>
              </a:spcAft>
            </a:pPr>
            <a:r>
              <a:rPr lang="vi-VN" b="0" i="0" dirty="0">
                <a:solidFill>
                  <a:srgbClr val="000000"/>
                </a:solidFill>
                <a:effectLst/>
                <a:latin typeface="Arial" panose="020B0604020202020204" pitchFamily="34" charset="0"/>
              </a:rPr>
              <a:t>Theo dõi, xét nghiệm D-Dimer, Fibrinogen..., phân tầng nguy cơ huyết khối tĩnh mạch.</a:t>
            </a:r>
          </a:p>
          <a:p>
            <a:pPr algn="just">
              <a:spcBef>
                <a:spcPts val="600"/>
              </a:spcBef>
              <a:spcAft>
                <a:spcPts val="600"/>
              </a:spcAft>
            </a:pPr>
            <a:r>
              <a:rPr lang="en-US" b="0" i="0" dirty="0">
                <a:solidFill>
                  <a:srgbClr val="000000"/>
                </a:solidFill>
                <a:effectLst/>
                <a:latin typeface="Arial" panose="020B0604020202020204" pitchFamily="34" charset="0"/>
              </a:rPr>
              <a:t>C</a:t>
            </a:r>
            <a:r>
              <a:rPr lang="vi-VN" b="0" i="0" dirty="0">
                <a:solidFill>
                  <a:srgbClr val="000000"/>
                </a:solidFill>
                <a:effectLst/>
                <a:latin typeface="Arial" panose="020B0604020202020204" pitchFamily="34" charset="0"/>
              </a:rPr>
              <a:t>hỉ định và liều lượng Enoxaparin theo bảng</a:t>
            </a:r>
            <a:r>
              <a:rPr lang="en-US" b="0" i="0" dirty="0">
                <a:solidFill>
                  <a:srgbClr val="000000"/>
                </a:solidFill>
                <a:effectLst/>
                <a:latin typeface="Arial" panose="020B0604020202020204" pitchFamily="34" charset="0"/>
              </a:rPr>
              <a:t> (NL, TE), </a:t>
            </a:r>
            <a:r>
              <a:rPr lang="en-US" b="0" i="0" dirty="0" err="1">
                <a:solidFill>
                  <a:srgbClr val="000000"/>
                </a:solidFill>
                <a:effectLst/>
                <a:latin typeface="Arial" panose="020B0604020202020204" pitchFamily="34" charset="0"/>
              </a:rPr>
              <a:t>theo</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nguy</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cơ</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huyết</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khối</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Theo dõi Anti-Xa</a:t>
            </a:r>
            <a:r>
              <a:rPr lang="en-US" b="0" i="0" dirty="0">
                <a:solidFill>
                  <a:srgbClr val="000000"/>
                </a:solidFill>
                <a:effectLst/>
                <a:latin typeface="Arial" panose="020B0604020202020204" pitchFamily="34" charset="0"/>
              </a:rPr>
              <a:t>.</a:t>
            </a:r>
          </a:p>
          <a:p>
            <a:pPr algn="l">
              <a:spcBef>
                <a:spcPts val="600"/>
              </a:spcBef>
              <a:spcAft>
                <a:spcPts val="600"/>
              </a:spcAft>
              <a:buFontTx/>
              <a:buChar char="-"/>
            </a:pPr>
            <a:r>
              <a:rPr lang="vi-VN" b="0" i="0" dirty="0">
                <a:solidFill>
                  <a:srgbClr val="000000"/>
                </a:solidFill>
                <a:effectLst/>
                <a:latin typeface="Arial" panose="020B0604020202020204" pitchFamily="34" charset="0"/>
              </a:rPr>
              <a:t>Luôn đánh giá nguy cơ chảy máu trước và trong quá trình sử dụng liệu pháp chống đông. </a:t>
            </a:r>
            <a:endParaRPr lang="en-US" b="0" i="0" dirty="0">
              <a:solidFill>
                <a:srgbClr val="000000"/>
              </a:solidFill>
              <a:effectLst/>
              <a:latin typeface="Arial" panose="020B0604020202020204" pitchFamily="34" charset="0"/>
            </a:endParaRPr>
          </a:p>
          <a:p>
            <a:pPr algn="just">
              <a:spcBef>
                <a:spcPts val="600"/>
              </a:spcBef>
              <a:spcAft>
                <a:spcPts val="600"/>
              </a:spcAft>
              <a:buFontTx/>
              <a:buChar char="-"/>
            </a:pPr>
            <a:r>
              <a:rPr lang="vi-VN" b="0" i="0" dirty="0">
                <a:solidFill>
                  <a:srgbClr val="000000"/>
                </a:solidFill>
                <a:effectLst/>
                <a:latin typeface="Arial" panose="020B0604020202020204" pitchFamily="34" charset="0"/>
              </a:rPr>
              <a:t>B</a:t>
            </a:r>
            <a:r>
              <a:rPr lang="en-US" b="0" i="0" dirty="0">
                <a:solidFill>
                  <a:srgbClr val="000000"/>
                </a:solidFill>
                <a:effectLst/>
                <a:latin typeface="Arial" panose="020B0604020202020204" pitchFamily="34" charset="0"/>
              </a:rPr>
              <a:t>N</a:t>
            </a:r>
            <a:r>
              <a:rPr lang="vi-VN" b="0" i="0" dirty="0">
                <a:solidFill>
                  <a:srgbClr val="000000"/>
                </a:solidFill>
                <a:effectLst/>
                <a:latin typeface="Arial" panose="020B0604020202020204" pitchFamily="34" charset="0"/>
              </a:rPr>
              <a:t> đang sử dụng các thuốc chống đông dự phòng đường uống (warfarin)</a:t>
            </a:r>
            <a:r>
              <a:rPr lang="en-US" b="0" i="0" dirty="0">
                <a:solidFill>
                  <a:srgbClr val="000000"/>
                </a:solidFill>
                <a:effectLst/>
                <a:latin typeface="Arial" panose="020B0604020202020204" pitchFamily="34" charset="0"/>
                <a:sym typeface="Wingdings" panose="05000000000000000000" pitchFamily="2" charset="2"/>
              </a:rPr>
              <a:t></a:t>
            </a:r>
            <a:r>
              <a:rPr lang="en-US" dirty="0">
                <a:solidFill>
                  <a:srgbClr val="000000"/>
                </a:solidFill>
                <a:latin typeface="Arial" panose="020B0604020202020204" pitchFamily="34" charset="0"/>
                <a:sym typeface="Wingdings" panose="05000000000000000000" pitchFamily="2" charset="2"/>
              </a:rPr>
              <a:t> </a:t>
            </a:r>
            <a:r>
              <a:rPr lang="vi-VN" b="0" i="0" dirty="0">
                <a:solidFill>
                  <a:srgbClr val="000000"/>
                </a:solidFill>
                <a:effectLst/>
                <a:latin typeface="Arial" panose="020B0604020202020204" pitchFamily="34" charset="0"/>
              </a:rPr>
              <a:t>chuyển sang heparin không phân đoạn hoặc heparin trọng lượng phân tử thấp.</a:t>
            </a:r>
          </a:p>
          <a:p>
            <a:pPr marL="0" indent="0" algn="just">
              <a:spcBef>
                <a:spcPts val="600"/>
              </a:spcBef>
              <a:spcAft>
                <a:spcPts val="600"/>
              </a:spcAft>
              <a:buNone/>
            </a:pPr>
            <a:r>
              <a:rPr lang="vi-VN" b="0" i="0" dirty="0">
                <a:solidFill>
                  <a:srgbClr val="000000"/>
                </a:solidFill>
                <a:effectLst/>
                <a:latin typeface="Arial" panose="020B0604020202020204" pitchFamily="34" charset="0"/>
              </a:rPr>
              <a:t>* Nếu có </a:t>
            </a:r>
            <a:r>
              <a:rPr lang="en-US" b="0" i="0" dirty="0">
                <a:solidFill>
                  <a:srgbClr val="000000"/>
                </a:solidFill>
                <a:effectLst/>
                <a:latin typeface="Arial" panose="020B0604020202020204" pitchFamily="34" charset="0"/>
              </a:rPr>
              <a:t>CCĐ</a:t>
            </a:r>
            <a:r>
              <a:rPr lang="vi-VN" b="0" i="0" dirty="0">
                <a:solidFill>
                  <a:srgbClr val="000000"/>
                </a:solidFill>
                <a:effectLst/>
                <a:latin typeface="Arial" panose="020B0604020202020204" pitchFamily="34" charset="0"/>
              </a:rPr>
              <a:t> với </a:t>
            </a:r>
            <a:r>
              <a:rPr lang="vi-VN" b="0" i="0" dirty="0">
                <a:solidFill>
                  <a:srgbClr val="C00000"/>
                </a:solidFill>
                <a:effectLst/>
                <a:latin typeface="Arial" panose="020B0604020202020204" pitchFamily="34" charset="0"/>
              </a:rPr>
              <a:t>Heparine và Enoxaparin</a:t>
            </a:r>
            <a:r>
              <a:rPr lang="en-US" dirty="0">
                <a:solidFill>
                  <a:srgbClr val="000000"/>
                </a:solidFill>
                <a:latin typeface="Arial" panose="020B0604020202020204" pitchFamily="34" charset="0"/>
              </a:rPr>
              <a:t>:</a:t>
            </a:r>
            <a:r>
              <a:rPr lang="vi-VN" b="0" i="0" dirty="0">
                <a:solidFill>
                  <a:srgbClr val="000000"/>
                </a:solidFill>
                <a:effectLst/>
                <a:latin typeface="Arial" panose="020B0604020202020204" pitchFamily="34" charset="0"/>
              </a:rPr>
              <a:t> sử dụng các biện pháp cơ học.</a:t>
            </a:r>
          </a:p>
          <a:p>
            <a:pPr marL="0" indent="0" algn="just">
              <a:spcBef>
                <a:spcPts val="600"/>
              </a:spcBef>
              <a:spcAft>
                <a:spcPts val="600"/>
              </a:spcAft>
              <a:buNone/>
            </a:pPr>
            <a:r>
              <a:rPr lang="vi-VN" b="0" i="0" dirty="0">
                <a:solidFill>
                  <a:srgbClr val="000000"/>
                </a:solidFill>
                <a:effectLst/>
                <a:latin typeface="Arial" panose="020B0604020202020204" pitchFamily="34" charset="0"/>
              </a:rPr>
              <a:t>* Theo dõi các dấu hiệu nghi ngờ tắc mạch</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đột quỵ, tắc mạch sâu, nhồi máu phổi, hội chứng vành cấp. </a:t>
            </a:r>
          </a:p>
          <a:p>
            <a:pPr marL="0" indent="0" algn="just">
              <a:spcBef>
                <a:spcPts val="600"/>
              </a:spcBef>
              <a:spcAft>
                <a:spcPts val="600"/>
              </a:spcAft>
              <a:buNone/>
            </a:pP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endParaRPr lang="vi-VN" b="0" i="0" dirty="0">
              <a:solidFill>
                <a:srgbClr val="000000"/>
              </a:solidFill>
              <a:effectLst/>
              <a:latin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98008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2675-B405-4675-BBA8-3C225B54325A}"/>
              </a:ext>
            </a:extLst>
          </p:cNvPr>
          <p:cNvSpPr>
            <a:spLocks noGrp="1"/>
          </p:cNvSpPr>
          <p:nvPr>
            <p:ph type="title"/>
          </p:nvPr>
        </p:nvSpPr>
        <p:spPr>
          <a:xfrm>
            <a:off x="303213" y="228600"/>
            <a:ext cx="8718550" cy="505047"/>
          </a:xfrm>
        </p:spPr>
        <p:txBody>
          <a:bodyPr/>
          <a:lstStyle/>
          <a:p>
            <a:pPr algn="ctr"/>
            <a:r>
              <a:rPr lang="en-US" sz="2800" b="1" dirty="0" err="1">
                <a:solidFill>
                  <a:srgbClr val="C00000"/>
                </a:solidFill>
                <a:latin typeface="+mn-lt"/>
              </a:rPr>
              <a:t>Chỉ</a:t>
            </a:r>
            <a:r>
              <a:rPr lang="en-US" sz="2800" b="1" dirty="0">
                <a:solidFill>
                  <a:srgbClr val="C00000"/>
                </a:solidFill>
                <a:latin typeface="+mn-lt"/>
              </a:rPr>
              <a:t> </a:t>
            </a:r>
            <a:r>
              <a:rPr lang="en-US" sz="2800" b="1" dirty="0" err="1">
                <a:solidFill>
                  <a:srgbClr val="C00000"/>
                </a:solidFill>
                <a:latin typeface="+mn-lt"/>
              </a:rPr>
              <a:t>định</a:t>
            </a:r>
            <a:r>
              <a:rPr lang="en-US" sz="2800" b="1" dirty="0">
                <a:solidFill>
                  <a:srgbClr val="C00000"/>
                </a:solidFill>
                <a:latin typeface="+mn-lt"/>
              </a:rPr>
              <a:t> </a:t>
            </a:r>
            <a:r>
              <a:rPr lang="en-US" sz="2800" b="1" dirty="0" err="1">
                <a:solidFill>
                  <a:srgbClr val="C00000"/>
                </a:solidFill>
                <a:latin typeface="+mn-lt"/>
              </a:rPr>
              <a:t>và</a:t>
            </a:r>
            <a:r>
              <a:rPr lang="en-US" sz="2800" b="1" dirty="0">
                <a:solidFill>
                  <a:srgbClr val="C00000"/>
                </a:solidFill>
                <a:latin typeface="+mn-lt"/>
              </a:rPr>
              <a:t> </a:t>
            </a:r>
            <a:r>
              <a:rPr lang="en-US" sz="2800" b="1" dirty="0" err="1">
                <a:solidFill>
                  <a:srgbClr val="C00000"/>
                </a:solidFill>
                <a:latin typeface="+mn-lt"/>
              </a:rPr>
              <a:t>liều</a:t>
            </a:r>
            <a:r>
              <a:rPr lang="en-US" sz="2800" b="1" dirty="0">
                <a:solidFill>
                  <a:srgbClr val="C00000"/>
                </a:solidFill>
                <a:latin typeface="+mn-lt"/>
              </a:rPr>
              <a:t> </a:t>
            </a:r>
            <a:r>
              <a:rPr lang="en-US" sz="2800" b="1" dirty="0" err="1">
                <a:solidFill>
                  <a:srgbClr val="C00000"/>
                </a:solidFill>
                <a:latin typeface="+mn-lt"/>
              </a:rPr>
              <a:t>lượng</a:t>
            </a:r>
            <a:r>
              <a:rPr lang="en-US" sz="2800" b="1" dirty="0">
                <a:solidFill>
                  <a:srgbClr val="C00000"/>
                </a:solidFill>
                <a:latin typeface="+mn-lt"/>
              </a:rPr>
              <a:t> Enoxaparin ở </a:t>
            </a:r>
            <a:r>
              <a:rPr lang="en-US" sz="2800" b="1" dirty="0" err="1">
                <a:solidFill>
                  <a:srgbClr val="C00000"/>
                </a:solidFill>
                <a:latin typeface="+mn-lt"/>
              </a:rPr>
              <a:t>người</a:t>
            </a:r>
            <a:r>
              <a:rPr lang="en-US" sz="2800" b="1" dirty="0">
                <a:solidFill>
                  <a:srgbClr val="C00000"/>
                </a:solidFill>
                <a:latin typeface="+mn-lt"/>
              </a:rPr>
              <a:t> </a:t>
            </a:r>
            <a:r>
              <a:rPr lang="en-US" sz="2800" b="1" dirty="0" err="1">
                <a:solidFill>
                  <a:srgbClr val="C00000"/>
                </a:solidFill>
                <a:latin typeface="+mn-lt"/>
              </a:rPr>
              <a:t>lớn</a:t>
            </a:r>
            <a:endParaRPr lang="en-US" sz="2800" b="1" dirty="0">
              <a:solidFill>
                <a:srgbClr val="C00000"/>
              </a:solidFill>
              <a:latin typeface="+mn-lt"/>
            </a:endParaRPr>
          </a:p>
        </p:txBody>
      </p:sp>
      <p:graphicFrame>
        <p:nvGraphicFramePr>
          <p:cNvPr id="4" name="Table 4">
            <a:extLst>
              <a:ext uri="{FF2B5EF4-FFF2-40B4-BE49-F238E27FC236}">
                <a16:creationId xmlns:a16="http://schemas.microsoft.com/office/drawing/2014/main" id="{D5EF71BC-B6A5-41F9-BE83-295A4480EDEE}"/>
              </a:ext>
            </a:extLst>
          </p:cNvPr>
          <p:cNvGraphicFramePr>
            <a:graphicFrameLocks noGrp="1"/>
          </p:cNvGraphicFramePr>
          <p:nvPr>
            <p:ph idx="1"/>
            <p:extLst>
              <p:ext uri="{D42A27DB-BD31-4B8C-83A1-F6EECF244321}">
                <p14:modId xmlns:p14="http://schemas.microsoft.com/office/powerpoint/2010/main" val="2998391700"/>
              </p:ext>
            </p:extLst>
          </p:nvPr>
        </p:nvGraphicFramePr>
        <p:xfrm>
          <a:off x="122238" y="910366"/>
          <a:ext cx="8899524" cy="5719034"/>
        </p:xfrm>
        <a:graphic>
          <a:graphicData uri="http://schemas.openxmlformats.org/drawingml/2006/table">
            <a:tbl>
              <a:tblPr firstRow="1" bandRow="1">
                <a:tableStyleId>{5C22544A-7EE6-4342-B048-85BDC9FD1C3A}</a:tableStyleId>
              </a:tblPr>
              <a:tblGrid>
                <a:gridCol w="705273">
                  <a:extLst>
                    <a:ext uri="{9D8B030D-6E8A-4147-A177-3AD203B41FA5}">
                      <a16:colId xmlns:a16="http://schemas.microsoft.com/office/drawing/2014/main" val="3898180332"/>
                    </a:ext>
                  </a:extLst>
                </a:gridCol>
                <a:gridCol w="2642770">
                  <a:extLst>
                    <a:ext uri="{9D8B030D-6E8A-4147-A177-3AD203B41FA5}">
                      <a16:colId xmlns:a16="http://schemas.microsoft.com/office/drawing/2014/main" val="758252340"/>
                    </a:ext>
                  </a:extLst>
                </a:gridCol>
                <a:gridCol w="2789290">
                  <a:extLst>
                    <a:ext uri="{9D8B030D-6E8A-4147-A177-3AD203B41FA5}">
                      <a16:colId xmlns:a16="http://schemas.microsoft.com/office/drawing/2014/main" val="493987757"/>
                    </a:ext>
                  </a:extLst>
                </a:gridCol>
                <a:gridCol w="2762191">
                  <a:extLst>
                    <a:ext uri="{9D8B030D-6E8A-4147-A177-3AD203B41FA5}">
                      <a16:colId xmlns:a16="http://schemas.microsoft.com/office/drawing/2014/main" val="2226764003"/>
                    </a:ext>
                  </a:extLst>
                </a:gridCol>
              </a:tblGrid>
              <a:tr h="354554">
                <a:tc>
                  <a:txBody>
                    <a:bodyPr/>
                    <a:lstStyle/>
                    <a:p>
                      <a:pPr>
                        <a:spcBef>
                          <a:spcPts val="0"/>
                        </a:spcBef>
                        <a:spcAft>
                          <a:spcPts val="0"/>
                        </a:spcAft>
                      </a:pPr>
                      <a:endParaRPr lang="vi-VN" sz="1600" dirty="0">
                        <a:effectLst/>
                        <a:latin typeface="+mn-lt"/>
                      </a:endParaRPr>
                    </a:p>
                  </a:txBody>
                  <a:tcPr marL="0" marR="0" marT="0" marB="0"/>
                </a:tc>
                <a:tc>
                  <a:txBody>
                    <a:bodyPr/>
                    <a:lstStyle/>
                    <a:p>
                      <a:pPr>
                        <a:spcBef>
                          <a:spcPts val="0"/>
                        </a:spcBef>
                        <a:spcAft>
                          <a:spcPts val="0"/>
                        </a:spcAft>
                      </a:pPr>
                      <a:r>
                        <a:rPr lang="vi-VN" sz="1600" b="1" dirty="0">
                          <a:effectLst/>
                          <a:latin typeface="+mn-lt"/>
                        </a:rPr>
                        <a:t>Nguy cơ thấp</a:t>
                      </a:r>
                      <a:endParaRPr lang="vi-VN" sz="1600" dirty="0">
                        <a:effectLst/>
                        <a:latin typeface="+mn-lt"/>
                      </a:endParaRPr>
                    </a:p>
                  </a:txBody>
                  <a:tcPr marL="0" marR="0" marT="0" marB="0"/>
                </a:tc>
                <a:tc>
                  <a:txBody>
                    <a:bodyPr/>
                    <a:lstStyle/>
                    <a:p>
                      <a:pPr>
                        <a:spcBef>
                          <a:spcPts val="0"/>
                        </a:spcBef>
                        <a:spcAft>
                          <a:spcPts val="0"/>
                        </a:spcAft>
                      </a:pPr>
                      <a:r>
                        <a:rPr lang="vi-VN" sz="1600" b="1" dirty="0">
                          <a:effectLst/>
                          <a:latin typeface="+mn-lt"/>
                        </a:rPr>
                        <a:t>Nguy cơ trung bình</a:t>
                      </a:r>
                      <a:endParaRPr lang="vi-VN" sz="1600" dirty="0">
                        <a:effectLst/>
                        <a:latin typeface="+mn-lt"/>
                      </a:endParaRPr>
                    </a:p>
                  </a:txBody>
                  <a:tcPr marL="0" marR="0" marT="0" marB="0"/>
                </a:tc>
                <a:tc>
                  <a:txBody>
                    <a:bodyPr/>
                    <a:lstStyle/>
                    <a:p>
                      <a:pPr>
                        <a:spcBef>
                          <a:spcPts val="0"/>
                        </a:spcBef>
                        <a:spcAft>
                          <a:spcPts val="0"/>
                        </a:spcAft>
                      </a:pPr>
                      <a:r>
                        <a:rPr lang="vi-VN" sz="1600" b="1" dirty="0">
                          <a:effectLst/>
                          <a:latin typeface="+mn-lt"/>
                        </a:rPr>
                        <a:t>Nguy cơ cao</a:t>
                      </a:r>
                      <a:endParaRPr lang="vi-VN" sz="1600" dirty="0">
                        <a:effectLst/>
                        <a:latin typeface="+mn-lt"/>
                      </a:endParaRPr>
                    </a:p>
                  </a:txBody>
                  <a:tcPr marL="0" marR="0" marT="0" marB="0"/>
                </a:tc>
                <a:extLst>
                  <a:ext uri="{0D108BD9-81ED-4DB2-BD59-A6C34878D82A}">
                    <a16:rowId xmlns:a16="http://schemas.microsoft.com/office/drawing/2014/main" val="2272413585"/>
                  </a:ext>
                </a:extLst>
              </a:tr>
              <a:tr h="1427931">
                <a:tc>
                  <a:txBody>
                    <a:bodyPr/>
                    <a:lstStyle/>
                    <a:p>
                      <a:pPr>
                        <a:spcBef>
                          <a:spcPts val="0"/>
                        </a:spcBef>
                        <a:spcAft>
                          <a:spcPts val="0"/>
                        </a:spcAft>
                      </a:pPr>
                      <a:r>
                        <a:rPr lang="en-US" sz="1600" b="1" dirty="0" err="1">
                          <a:effectLst/>
                          <a:latin typeface="+mn-lt"/>
                        </a:rPr>
                        <a:t>Tiêu</a:t>
                      </a:r>
                      <a:r>
                        <a:rPr lang="en-US" sz="1600" b="1" dirty="0">
                          <a:effectLst/>
                          <a:latin typeface="+mn-lt"/>
                        </a:rPr>
                        <a:t> </a:t>
                      </a:r>
                      <a:r>
                        <a:rPr lang="en-US" sz="1600" b="1" dirty="0" err="1">
                          <a:effectLst/>
                          <a:latin typeface="+mn-lt"/>
                        </a:rPr>
                        <a:t>chí</a:t>
                      </a:r>
                      <a:endParaRPr lang="en-US" sz="1600" dirty="0">
                        <a:effectLst/>
                        <a:latin typeface="+mn-lt"/>
                      </a:endParaRPr>
                    </a:p>
                  </a:txBody>
                  <a:tcPr marL="0" marR="0" marT="0" marB="0"/>
                </a:tc>
                <a:tc>
                  <a:txBody>
                    <a:bodyPr/>
                    <a:lstStyle/>
                    <a:p>
                      <a:pPr marL="285750" indent="-285750">
                        <a:spcBef>
                          <a:spcPts val="0"/>
                        </a:spcBef>
                        <a:spcAft>
                          <a:spcPts val="0"/>
                        </a:spcAft>
                        <a:buFont typeface="Arial" panose="020B0604020202020204" pitchFamily="34" charset="0"/>
                        <a:buChar char="•"/>
                      </a:pPr>
                      <a:r>
                        <a:rPr lang="sv-SE" sz="1600" dirty="0">
                          <a:effectLst/>
                          <a:latin typeface="+mn-lt"/>
                        </a:rPr>
                        <a:t>D-Dimer &lt; 1000 ng/ml</a:t>
                      </a:r>
                    </a:p>
                    <a:p>
                      <a:pPr marL="285750" indent="-285750">
                        <a:spcBef>
                          <a:spcPts val="0"/>
                        </a:spcBef>
                        <a:spcAft>
                          <a:spcPts val="0"/>
                        </a:spcAft>
                        <a:buFont typeface="Arial" panose="020B0604020202020204" pitchFamily="34" charset="0"/>
                        <a:buChar char="•"/>
                      </a:pPr>
                      <a:r>
                        <a:rPr lang="sv-SE" sz="1600" dirty="0">
                          <a:effectLst/>
                          <a:latin typeface="+mn-lt"/>
                        </a:rPr>
                        <a:t>Fibrinogen &lt; 5 g/l</a:t>
                      </a:r>
                    </a:p>
                  </a:txBody>
                  <a:tcPr marL="0" marR="0" marT="0" marB="0"/>
                </a:tc>
                <a:tc>
                  <a:txBody>
                    <a:bodyPr/>
                    <a:lstStyle/>
                    <a:p>
                      <a:pPr marL="285750" indent="-285750">
                        <a:spcBef>
                          <a:spcPts val="0"/>
                        </a:spcBef>
                        <a:spcAft>
                          <a:spcPts val="0"/>
                        </a:spcAft>
                        <a:buFont typeface="Arial" panose="020B0604020202020204" pitchFamily="34" charset="0"/>
                        <a:buChar char="•"/>
                      </a:pPr>
                      <a:r>
                        <a:rPr lang="sv-SE" sz="1600" dirty="0">
                          <a:effectLst/>
                          <a:latin typeface="+mn-lt"/>
                        </a:rPr>
                        <a:t>D-Dimer 1000-2900 ng/ml</a:t>
                      </a:r>
                    </a:p>
                    <a:p>
                      <a:pPr marL="285750" indent="-285750">
                        <a:spcBef>
                          <a:spcPts val="0"/>
                        </a:spcBef>
                        <a:spcAft>
                          <a:spcPts val="0"/>
                        </a:spcAft>
                        <a:buFont typeface="Arial" panose="020B0604020202020204" pitchFamily="34" charset="0"/>
                        <a:buChar char="•"/>
                      </a:pPr>
                      <a:r>
                        <a:rPr lang="sv-SE" sz="1600" dirty="0">
                          <a:effectLst/>
                          <a:latin typeface="+mn-lt"/>
                        </a:rPr>
                        <a:t>Fibrinogen ≥ 5g/l</a:t>
                      </a:r>
                    </a:p>
                  </a:txBody>
                  <a:tcPr marL="0" marR="0" marT="0" marB="0"/>
                </a:tc>
                <a:tc>
                  <a:txBody>
                    <a:bodyPr/>
                    <a:lstStyle/>
                    <a:p>
                      <a:pPr marL="0" indent="0">
                        <a:spcBef>
                          <a:spcPts val="0"/>
                        </a:spcBef>
                        <a:spcAft>
                          <a:spcPts val="0"/>
                        </a:spcAft>
                        <a:buFont typeface="Arial" panose="020B0604020202020204" pitchFamily="34" charset="0"/>
                        <a:buNone/>
                      </a:pPr>
                      <a:r>
                        <a:rPr lang="vi-VN" sz="1600" dirty="0">
                          <a:effectLst/>
                          <a:latin typeface="Calibri" panose="020F0502020204030204" pitchFamily="34" charset="0"/>
                          <a:cs typeface="Calibri" panose="020F0502020204030204" pitchFamily="34" charset="0"/>
                        </a:rPr>
                        <a:t>Có bất cứ yếu tố nguy cơ nào:</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D-Dimer ≥ 3000 ng/ml</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Fibrinogen ≥ 8g/l</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Die Score ≥ 4</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Thở máy, ECMO</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Có yếu tố nguy cơ cao tắc mạch phổi</a:t>
                      </a:r>
                    </a:p>
                  </a:txBody>
                  <a:tcPr marL="0" marR="0" marT="0" marB="0"/>
                </a:tc>
                <a:extLst>
                  <a:ext uri="{0D108BD9-81ED-4DB2-BD59-A6C34878D82A}">
                    <a16:rowId xmlns:a16="http://schemas.microsoft.com/office/drawing/2014/main" val="1312754575"/>
                  </a:ext>
                </a:extLst>
              </a:tr>
              <a:tr h="2651871">
                <a:tc>
                  <a:txBody>
                    <a:bodyPr/>
                    <a:lstStyle/>
                    <a:p>
                      <a:pPr>
                        <a:spcBef>
                          <a:spcPts val="0"/>
                        </a:spcBef>
                        <a:spcAft>
                          <a:spcPts val="0"/>
                        </a:spcAft>
                      </a:pPr>
                      <a:r>
                        <a:rPr lang="vi-VN" sz="1600" b="1" dirty="0">
                          <a:effectLst/>
                          <a:latin typeface="Calibri" panose="020F0502020204030204" pitchFamily="34" charset="0"/>
                          <a:cs typeface="Calibri" panose="020F0502020204030204" pitchFamily="34" charset="0"/>
                        </a:rPr>
                        <a:t>Thuốc</a:t>
                      </a:r>
                      <a:endParaRPr lang="vi-VN" sz="1600" dirty="0">
                        <a:effectLst/>
                        <a:latin typeface="Calibri" panose="020F0502020204030204" pitchFamily="34" charset="0"/>
                        <a:cs typeface="Calibri" panose="020F0502020204030204" pitchFamily="34" charset="0"/>
                      </a:endParaRPr>
                    </a:p>
                  </a:txBody>
                  <a:tcPr marL="0" marR="0" marT="0" marB="0"/>
                </a:tc>
                <a:tc>
                  <a:txBody>
                    <a:bodyPr/>
                    <a:lstStyle/>
                    <a:p>
                      <a:pPr marL="285750" indent="-285750">
                        <a:spcBef>
                          <a:spcPts val="0"/>
                        </a:spcBef>
                        <a:spcAft>
                          <a:spcPts val="0"/>
                        </a:spcAft>
                        <a:buFont typeface="Arial" panose="020B0604020202020204" pitchFamily="34" charset="0"/>
                        <a:buChar char="•"/>
                      </a:pPr>
                      <a:r>
                        <a:rPr lang="vi-VN" sz="1600" b="1" dirty="0">
                          <a:effectLst/>
                          <a:latin typeface="Calibri" panose="020F0502020204030204" pitchFamily="34" charset="0"/>
                          <a:cs typeface="Calibri" panose="020F0502020204030204" pitchFamily="34" charset="0"/>
                        </a:rPr>
                        <a:t>BMI &lt;20:</a:t>
                      </a:r>
                      <a:r>
                        <a:rPr lang="vi-VN" sz="1600" dirty="0">
                          <a:effectLst/>
                          <a:latin typeface="Calibri" panose="020F0502020204030204" pitchFamily="34" charset="0"/>
                          <a:cs typeface="Calibri" panose="020F0502020204030204" pitchFamily="34" charset="0"/>
                        </a:rPr>
                        <a:t> Enoxaparin 40mg TDD mỗi 24</a:t>
                      </a:r>
                      <a:r>
                        <a:rPr lang="en-US" sz="1600" dirty="0">
                          <a:effectLst/>
                          <a:latin typeface="Calibri" panose="020F0502020204030204" pitchFamily="34" charset="0"/>
                          <a:cs typeface="Calibri" panose="020F0502020204030204" pitchFamily="34" charset="0"/>
                        </a:rPr>
                        <a:t>h</a:t>
                      </a:r>
                      <a:r>
                        <a:rPr lang="vi-VN" sz="1600" dirty="0">
                          <a:effectLst/>
                          <a:latin typeface="Calibri" panose="020F0502020204030204" pitchFamily="34" charset="0"/>
                          <a:cs typeface="Calibri" panose="020F0502020204030204" pitchFamily="34" charset="0"/>
                        </a:rPr>
                        <a:t> hoặc heparin nếu CrCl &lt;30 ml/phút</a:t>
                      </a:r>
                    </a:p>
                    <a:p>
                      <a:pPr marL="285750" indent="-285750">
                        <a:spcBef>
                          <a:spcPts val="0"/>
                        </a:spcBef>
                        <a:spcAft>
                          <a:spcPts val="0"/>
                        </a:spcAft>
                        <a:buFont typeface="Arial" panose="020B0604020202020204" pitchFamily="34" charset="0"/>
                        <a:buChar char="•"/>
                      </a:pPr>
                      <a:r>
                        <a:rPr lang="vi-VN" sz="1600" b="1" dirty="0">
                          <a:effectLst/>
                          <a:latin typeface="Calibri" panose="020F0502020204030204" pitchFamily="34" charset="0"/>
                          <a:cs typeface="Calibri" panose="020F0502020204030204" pitchFamily="34" charset="0"/>
                        </a:rPr>
                        <a:t>BMI 20-29:</a:t>
                      </a:r>
                      <a:r>
                        <a:rPr lang="vi-VN" sz="1600" dirty="0">
                          <a:effectLst/>
                          <a:latin typeface="Calibri" panose="020F0502020204030204" pitchFamily="34" charset="0"/>
                          <a:cs typeface="Calibri" panose="020F0502020204030204" pitchFamily="34" charset="0"/>
                        </a:rPr>
                        <a:t> Enoxaprin 40 mg TDD mỗi 24</a:t>
                      </a:r>
                      <a:r>
                        <a:rPr lang="en-US" sz="1600" dirty="0">
                          <a:effectLst/>
                          <a:latin typeface="Calibri" panose="020F0502020204030204" pitchFamily="34" charset="0"/>
                          <a:cs typeface="Calibri" panose="020F0502020204030204" pitchFamily="34" charset="0"/>
                        </a:rPr>
                        <a:t>h</a:t>
                      </a:r>
                      <a:r>
                        <a:rPr lang="vi-VN" sz="1600" dirty="0">
                          <a:effectLst/>
                          <a:latin typeface="Calibri" panose="020F0502020204030204" pitchFamily="34" charset="0"/>
                          <a:cs typeface="Calibri" panose="020F0502020204030204" pitchFamily="34" charset="0"/>
                        </a:rPr>
                        <a:t> hoặc Heparin nếu CrCl &lt;30 ml/phút</a:t>
                      </a:r>
                    </a:p>
                    <a:p>
                      <a:pPr marL="285750" indent="-285750">
                        <a:spcBef>
                          <a:spcPts val="0"/>
                        </a:spcBef>
                        <a:spcAft>
                          <a:spcPts val="0"/>
                        </a:spcAft>
                        <a:buFont typeface="Arial" panose="020B0604020202020204" pitchFamily="34" charset="0"/>
                        <a:buChar char="•"/>
                      </a:pPr>
                      <a:r>
                        <a:rPr lang="vi-VN" sz="1600" b="1" dirty="0">
                          <a:effectLst/>
                          <a:latin typeface="Calibri" panose="020F0502020204030204" pitchFamily="34" charset="0"/>
                          <a:cs typeface="Calibri" panose="020F0502020204030204" pitchFamily="34" charset="0"/>
                        </a:rPr>
                        <a:t>BIMI ≥ 30:</a:t>
                      </a:r>
                      <a:r>
                        <a:rPr lang="vi-VN" sz="1600" dirty="0">
                          <a:effectLst/>
                          <a:latin typeface="Calibri" panose="020F0502020204030204" pitchFamily="34" charset="0"/>
                          <a:cs typeface="Calibri" panose="020F0502020204030204" pitchFamily="34" charset="0"/>
                        </a:rPr>
                        <a:t> Enoxaparin 40mg TDD mỗi 12</a:t>
                      </a:r>
                      <a:r>
                        <a:rPr lang="en-US" sz="1600" dirty="0">
                          <a:effectLst/>
                          <a:latin typeface="Calibri" panose="020F0502020204030204" pitchFamily="34" charset="0"/>
                          <a:cs typeface="Calibri" panose="020F0502020204030204" pitchFamily="34" charset="0"/>
                        </a:rPr>
                        <a:t>h</a:t>
                      </a:r>
                      <a:r>
                        <a:rPr lang="vi-VN" sz="1600" dirty="0">
                          <a:effectLst/>
                          <a:latin typeface="Calibri" panose="020F0502020204030204" pitchFamily="34" charset="0"/>
                          <a:cs typeface="Calibri" panose="020F0502020204030204" pitchFamily="34" charset="0"/>
                        </a:rPr>
                        <a:t> hoặc Heparin nếu CrCl &lt;30 ml/ph</a:t>
                      </a:r>
                    </a:p>
                  </a:txBody>
                  <a:tcPr marL="0" marR="0" marT="0" marB="0"/>
                </a:tc>
                <a:tc>
                  <a:txBody>
                    <a:bodyPr/>
                    <a:lstStyle/>
                    <a:p>
                      <a:pPr marL="285750" indent="-285750">
                        <a:spcBef>
                          <a:spcPts val="0"/>
                        </a:spcBef>
                        <a:spcAft>
                          <a:spcPts val="0"/>
                        </a:spcAft>
                        <a:buFont typeface="Arial" panose="020B0604020202020204" pitchFamily="34" charset="0"/>
                        <a:buChar char="•"/>
                      </a:pPr>
                      <a:r>
                        <a:rPr lang="vi-VN" sz="1600" b="1" dirty="0">
                          <a:effectLst/>
                          <a:latin typeface="Calibri" panose="020F0502020204030204" pitchFamily="34" charset="0"/>
                          <a:cs typeface="Calibri" panose="020F0502020204030204" pitchFamily="34" charset="0"/>
                        </a:rPr>
                        <a:t>BMI &lt;20:</a:t>
                      </a:r>
                      <a:r>
                        <a:rPr lang="vi-VN" sz="1600" dirty="0">
                          <a:effectLst/>
                          <a:latin typeface="Calibri" panose="020F0502020204030204" pitchFamily="34" charset="0"/>
                          <a:cs typeface="Calibri" panose="020F0502020204030204" pitchFamily="34" charset="0"/>
                        </a:rPr>
                        <a:t> Enoxaparin 40mg TDD mỗi 24</a:t>
                      </a:r>
                      <a:r>
                        <a:rPr lang="en-US" sz="1600" dirty="0">
                          <a:effectLst/>
                          <a:latin typeface="Calibri" panose="020F0502020204030204" pitchFamily="34" charset="0"/>
                          <a:cs typeface="Calibri" panose="020F0502020204030204" pitchFamily="34" charset="0"/>
                        </a:rPr>
                        <a:t>h</a:t>
                      </a:r>
                      <a:r>
                        <a:rPr lang="vi-VN" sz="1600" dirty="0">
                          <a:effectLst/>
                          <a:latin typeface="Calibri" panose="020F0502020204030204" pitchFamily="34" charset="0"/>
                          <a:cs typeface="Calibri" panose="020F0502020204030204" pitchFamily="34" charset="0"/>
                        </a:rPr>
                        <a:t> hoặc Heparin nếu CrCl &lt; 30ml/phút</a:t>
                      </a:r>
                    </a:p>
                    <a:p>
                      <a:pPr marL="285750" indent="-285750">
                        <a:spcBef>
                          <a:spcPts val="0"/>
                        </a:spcBef>
                        <a:spcAft>
                          <a:spcPts val="0"/>
                        </a:spcAft>
                        <a:buFont typeface="Arial" panose="020B0604020202020204" pitchFamily="34" charset="0"/>
                        <a:buChar char="•"/>
                      </a:pPr>
                      <a:r>
                        <a:rPr lang="vi-VN" sz="1600" b="1" dirty="0">
                          <a:effectLst/>
                          <a:latin typeface="Calibri" panose="020F0502020204030204" pitchFamily="34" charset="0"/>
                          <a:cs typeface="Calibri" panose="020F0502020204030204" pitchFamily="34" charset="0"/>
                        </a:rPr>
                        <a:t>BMI ≥ 20:</a:t>
                      </a:r>
                      <a:r>
                        <a:rPr lang="vi-VN" sz="1600" dirty="0">
                          <a:effectLst/>
                          <a:latin typeface="Calibri" panose="020F0502020204030204" pitchFamily="34" charset="0"/>
                          <a:cs typeface="Calibri" panose="020F0502020204030204" pitchFamily="34" charset="0"/>
                        </a:rPr>
                        <a:t> Enoxaparin 40mg TDD mỗi 12</a:t>
                      </a:r>
                      <a:r>
                        <a:rPr lang="en-US" sz="1600" dirty="0">
                          <a:effectLst/>
                          <a:latin typeface="Calibri" panose="020F0502020204030204" pitchFamily="34" charset="0"/>
                          <a:cs typeface="Calibri" panose="020F0502020204030204" pitchFamily="34" charset="0"/>
                        </a:rPr>
                        <a:t>h</a:t>
                      </a:r>
                      <a:r>
                        <a:rPr lang="vi-VN" sz="1600" dirty="0">
                          <a:effectLst/>
                          <a:latin typeface="Calibri" panose="020F0502020204030204" pitchFamily="34" charset="0"/>
                          <a:cs typeface="Calibri" panose="020F0502020204030204" pitchFamily="34" charset="0"/>
                        </a:rPr>
                        <a:t> (0.5mg/kg/12 giờ) hoặc Heparin nếu CrCl &lt;30 ml/phút</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Nếu có sự gia tăng nhanh d-dimer hoặc tình trạng oxy máu xấu đi cấp tính chuyển sang liều nguy cơ cao</a:t>
                      </a:r>
                    </a:p>
                  </a:txBody>
                  <a:tcPr marL="0" marR="0" marT="0" marB="0"/>
                </a:tc>
                <a:tc>
                  <a:txBody>
                    <a:bodyPr/>
                    <a:lstStyle/>
                    <a:p>
                      <a:pPr marL="285750" indent="-285750">
                        <a:spcBef>
                          <a:spcPts val="0"/>
                        </a:spcBef>
                        <a:spcAft>
                          <a:spcPts val="0"/>
                        </a:spcAft>
                        <a:buFont typeface="Arial" panose="020B0604020202020204" pitchFamily="34" charset="0"/>
                        <a:buChar char="•"/>
                      </a:pPr>
                      <a:r>
                        <a:rPr lang="en-US" sz="1600" b="1" dirty="0">
                          <a:effectLst/>
                          <a:latin typeface="Calibri" panose="020F0502020204030204" pitchFamily="34" charset="0"/>
                          <a:cs typeface="Calibri" panose="020F0502020204030204" pitchFamily="34" charset="0"/>
                        </a:rPr>
                        <a:t>≤ 150 kg:</a:t>
                      </a:r>
                      <a:r>
                        <a:rPr lang="en-US" sz="1600" dirty="0">
                          <a:effectLst/>
                          <a:latin typeface="Calibri" panose="020F0502020204030204" pitchFamily="34" charset="0"/>
                          <a:cs typeface="Calibri" panose="020F0502020204030204" pitchFamily="34" charset="0"/>
                        </a:rPr>
                        <a:t> Enoxaparin 1 mg/kg TDD </a:t>
                      </a:r>
                      <a:r>
                        <a:rPr lang="en-US" sz="1600" dirty="0" err="1">
                          <a:effectLst/>
                          <a:latin typeface="Calibri" panose="020F0502020204030204" pitchFamily="34" charset="0"/>
                          <a:cs typeface="Calibri" panose="020F0502020204030204" pitchFamily="34" charset="0"/>
                        </a:rPr>
                        <a:t>mỗi</a:t>
                      </a:r>
                      <a:r>
                        <a:rPr lang="en-US" sz="1600" dirty="0">
                          <a:effectLst/>
                          <a:latin typeface="Calibri" panose="020F0502020204030204" pitchFamily="34" charset="0"/>
                          <a:cs typeface="Calibri" panose="020F0502020204030204" pitchFamily="34" charset="0"/>
                        </a:rPr>
                        <a:t> 12h</a:t>
                      </a:r>
                    </a:p>
                    <a:p>
                      <a:pPr marL="285750" indent="-285750">
                        <a:spcBef>
                          <a:spcPts val="0"/>
                        </a:spcBef>
                        <a:spcAft>
                          <a:spcPts val="0"/>
                        </a:spcAft>
                        <a:buFont typeface="Arial" panose="020B0604020202020204" pitchFamily="34" charset="0"/>
                        <a:buChar char="•"/>
                      </a:pPr>
                      <a:r>
                        <a:rPr lang="en-US" sz="1600" b="1" dirty="0">
                          <a:effectLst/>
                          <a:latin typeface="Calibri" panose="020F0502020204030204" pitchFamily="34" charset="0"/>
                          <a:cs typeface="Calibri" panose="020F0502020204030204" pitchFamily="34" charset="0"/>
                        </a:rPr>
                        <a:t>&gt;150kg </a:t>
                      </a:r>
                      <a:r>
                        <a:rPr lang="en-US" sz="1600" b="1" dirty="0" err="1">
                          <a:effectLst/>
                          <a:latin typeface="Calibri" panose="020F0502020204030204" pitchFamily="34" charset="0"/>
                          <a:cs typeface="Calibri" panose="020F0502020204030204" pitchFamily="34" charset="0"/>
                        </a:rPr>
                        <a:t>hoặc</a:t>
                      </a:r>
                      <a:r>
                        <a:rPr lang="en-US" sz="1600" b="1" dirty="0">
                          <a:effectLst/>
                          <a:latin typeface="Calibri" panose="020F0502020204030204" pitchFamily="34" charset="0"/>
                          <a:cs typeface="Calibri" panose="020F0502020204030204" pitchFamily="34" charset="0"/>
                        </a:rPr>
                        <a:t> </a:t>
                      </a:r>
                      <a:r>
                        <a:rPr lang="en-US" sz="1600" b="1" dirty="0" err="1">
                          <a:effectLst/>
                          <a:latin typeface="Calibri" panose="020F0502020204030204" pitchFamily="34" charset="0"/>
                          <a:cs typeface="Calibri" panose="020F0502020204030204" pitchFamily="34" charset="0"/>
                        </a:rPr>
                        <a:t>CrCl</a:t>
                      </a:r>
                      <a:r>
                        <a:rPr lang="en-US" sz="1600" b="1" dirty="0">
                          <a:effectLst/>
                          <a:latin typeface="Calibri" panose="020F0502020204030204" pitchFamily="34" charset="0"/>
                          <a:cs typeface="Calibri" panose="020F0502020204030204" pitchFamily="34" charset="0"/>
                        </a:rPr>
                        <a:t> &lt;30 ml/</a:t>
                      </a:r>
                      <a:r>
                        <a:rPr lang="en-US" sz="1600" b="1" dirty="0" err="1">
                          <a:effectLst/>
                          <a:latin typeface="Calibri" panose="020F0502020204030204" pitchFamily="34" charset="0"/>
                          <a:cs typeface="Calibri" panose="020F0502020204030204" pitchFamily="34" charset="0"/>
                        </a:rPr>
                        <a:t>phút</a:t>
                      </a:r>
                      <a:r>
                        <a:rPr lang="en-US" sz="1600" b="1" dirty="0">
                          <a:effectLst/>
                          <a:latin typeface="Calibri" panose="020F0502020204030204" pitchFamily="34" charset="0"/>
                          <a:cs typeface="Calibri" panose="020F0502020204030204" pitchFamily="34" charset="0"/>
                        </a:rPr>
                        <a:t>: </a:t>
                      </a:r>
                      <a:r>
                        <a:rPr lang="en-US" sz="1600" dirty="0">
                          <a:effectLst/>
                          <a:latin typeface="Calibri" panose="020F0502020204030204" pitchFamily="34" charset="0"/>
                          <a:cs typeface="Calibri" panose="020F0502020204030204" pitchFamily="34" charset="0"/>
                        </a:rPr>
                        <a:t>Heparin </a:t>
                      </a:r>
                      <a:r>
                        <a:rPr lang="en-US" sz="1600" dirty="0" err="1">
                          <a:effectLst/>
                          <a:latin typeface="Calibri" panose="020F0502020204030204" pitchFamily="34" charset="0"/>
                          <a:cs typeface="Calibri" panose="020F0502020204030204" pitchFamily="34" charset="0"/>
                        </a:rPr>
                        <a:t>chỉnh</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liều</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theo</a:t>
                      </a:r>
                      <a:r>
                        <a:rPr lang="en-US" sz="1600" dirty="0">
                          <a:effectLst/>
                          <a:latin typeface="Calibri" panose="020F0502020204030204" pitchFamily="34" charset="0"/>
                          <a:cs typeface="Calibri" panose="020F0502020204030204" pitchFamily="34" charset="0"/>
                        </a:rPr>
                        <a:t> APTT</a:t>
                      </a:r>
                    </a:p>
                  </a:txBody>
                  <a:tcPr marL="0" marR="0" marT="0" marB="0"/>
                </a:tc>
                <a:extLst>
                  <a:ext uri="{0D108BD9-81ED-4DB2-BD59-A6C34878D82A}">
                    <a16:rowId xmlns:a16="http://schemas.microsoft.com/office/drawing/2014/main" val="603285109"/>
                  </a:ext>
                </a:extLst>
              </a:tr>
              <a:tr h="961668">
                <a:tc>
                  <a:txBody>
                    <a:bodyPr/>
                    <a:lstStyle/>
                    <a:p>
                      <a:pPr>
                        <a:spcBef>
                          <a:spcPts val="0"/>
                        </a:spcBef>
                        <a:spcAft>
                          <a:spcPts val="0"/>
                        </a:spcAft>
                      </a:pPr>
                      <a:r>
                        <a:rPr lang="vi-VN" sz="1600" b="1" dirty="0">
                          <a:effectLst/>
                          <a:latin typeface="Calibri" panose="020F0502020204030204" pitchFamily="34" charset="0"/>
                          <a:cs typeface="Calibri" panose="020F0502020204030204" pitchFamily="34" charset="0"/>
                        </a:rPr>
                        <a:t>Theo dõi</a:t>
                      </a:r>
                      <a:endParaRPr lang="vi-VN" sz="1600" dirty="0">
                        <a:effectLst/>
                        <a:latin typeface="Calibri" panose="020F0502020204030204" pitchFamily="34" charset="0"/>
                        <a:cs typeface="Calibri" panose="020F0502020204030204" pitchFamily="34" charset="0"/>
                      </a:endParaRPr>
                    </a:p>
                  </a:txBody>
                  <a:tcPr marL="0" marR="0" marT="0" marB="0"/>
                </a:tc>
                <a:tc>
                  <a:txBody>
                    <a:bodyPr/>
                    <a:lstStyle/>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Không khuyến cáo theo dõi Anti- Xa</a:t>
                      </a:r>
                    </a:p>
                  </a:txBody>
                  <a:tcPr marL="0" marR="0" marT="0" marB="0"/>
                </a:tc>
                <a:tc>
                  <a:txBody>
                    <a:bodyPr/>
                    <a:lstStyle/>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Theo dõi Anti-Xa khi dùng enoxaparine</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Theo dõi APTT khi dùng Heparin</a:t>
                      </a:r>
                    </a:p>
                  </a:txBody>
                  <a:tcPr marL="0" marR="0" marT="0" marB="0"/>
                </a:tc>
                <a:tc>
                  <a:txBody>
                    <a:bodyPr/>
                    <a:lstStyle/>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Theo dõi Anti-Xa khi dùng Enoxaprin</a:t>
                      </a:r>
                    </a:p>
                    <a:p>
                      <a:pPr marL="285750" indent="-285750">
                        <a:spcBef>
                          <a:spcPts val="0"/>
                        </a:spcBef>
                        <a:spcAft>
                          <a:spcPts val="0"/>
                        </a:spcAft>
                        <a:buFont typeface="Arial" panose="020B0604020202020204" pitchFamily="34" charset="0"/>
                        <a:buChar char="•"/>
                      </a:pPr>
                      <a:r>
                        <a:rPr lang="vi-VN" sz="1600" dirty="0">
                          <a:effectLst/>
                          <a:latin typeface="Calibri" panose="020F0502020204030204" pitchFamily="34" charset="0"/>
                          <a:cs typeface="Calibri" panose="020F0502020204030204" pitchFamily="34" charset="0"/>
                        </a:rPr>
                        <a:t>Theo dõi APTT, AT III khi dùng Heparin</a:t>
                      </a:r>
                    </a:p>
                  </a:txBody>
                  <a:tcPr marL="0" marR="0" marT="0" marB="0"/>
                </a:tc>
                <a:extLst>
                  <a:ext uri="{0D108BD9-81ED-4DB2-BD59-A6C34878D82A}">
                    <a16:rowId xmlns:a16="http://schemas.microsoft.com/office/drawing/2014/main" val="1745474245"/>
                  </a:ext>
                </a:extLst>
              </a:tr>
            </a:tbl>
          </a:graphicData>
        </a:graphic>
      </p:graphicFrame>
    </p:spTree>
    <p:extLst>
      <p:ext uri="{BB962C8B-B14F-4D97-AF65-F5344CB8AC3E}">
        <p14:creationId xmlns:p14="http://schemas.microsoft.com/office/powerpoint/2010/main" val="58657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2567-E2DE-4FAA-87C7-E40138BEE28F}"/>
              </a:ext>
            </a:extLst>
          </p:cNvPr>
          <p:cNvSpPr>
            <a:spLocks noGrp="1"/>
          </p:cNvSpPr>
          <p:nvPr>
            <p:ph type="title"/>
          </p:nvPr>
        </p:nvSpPr>
        <p:spPr>
          <a:xfrm>
            <a:off x="303213" y="190195"/>
            <a:ext cx="8718550" cy="607162"/>
          </a:xfrm>
        </p:spPr>
        <p:txBody>
          <a:bodyPr/>
          <a:lstStyle/>
          <a:p>
            <a:r>
              <a:rPr lang="vi-VN" b="1" i="1" dirty="0">
                <a:solidFill>
                  <a:srgbClr val="C00000"/>
                </a:solidFill>
                <a:effectLst/>
                <a:latin typeface="Arial" panose="020B0604020202020204" pitchFamily="34" charset="0"/>
              </a:rPr>
              <a:t>6.3. Lọc máu ngoài cơ thể</a:t>
            </a:r>
            <a:r>
              <a:rPr lang="en-US" b="1" i="1" dirty="0">
                <a:solidFill>
                  <a:srgbClr val="C00000"/>
                </a:solidFill>
                <a:effectLst/>
                <a:latin typeface="Arial" panose="020B0604020202020204" pitchFamily="34" charset="0"/>
              </a:rPr>
              <a:t>:</a:t>
            </a:r>
            <a:endParaRPr lang="en-US" dirty="0">
              <a:solidFill>
                <a:srgbClr val="C00000"/>
              </a:solidFill>
            </a:endParaRPr>
          </a:p>
        </p:txBody>
      </p:sp>
      <p:sp>
        <p:nvSpPr>
          <p:cNvPr id="3" name="Content Placeholder 2">
            <a:extLst>
              <a:ext uri="{FF2B5EF4-FFF2-40B4-BE49-F238E27FC236}">
                <a16:creationId xmlns:a16="http://schemas.microsoft.com/office/drawing/2014/main" id="{734F60A6-D946-4B33-8CA3-F233D133FEFD}"/>
              </a:ext>
            </a:extLst>
          </p:cNvPr>
          <p:cNvSpPr>
            <a:spLocks noGrp="1"/>
          </p:cNvSpPr>
          <p:nvPr>
            <p:ph idx="1"/>
          </p:nvPr>
        </p:nvSpPr>
        <p:spPr>
          <a:xfrm>
            <a:off x="212725" y="864705"/>
            <a:ext cx="8718550" cy="5993295"/>
          </a:xfrm>
        </p:spPr>
        <p:txBody>
          <a:bodyPr/>
          <a:lstStyle/>
          <a:p>
            <a:pPr marL="0" indent="0" algn="just">
              <a:lnSpc>
                <a:spcPct val="100000"/>
              </a:lnSpc>
              <a:spcBef>
                <a:spcPts val="600"/>
              </a:spcBef>
              <a:spcAft>
                <a:spcPts val="0"/>
              </a:spcAft>
              <a:buNone/>
            </a:pPr>
            <a:r>
              <a:rPr lang="en-US" sz="2000" b="1" i="0" dirty="0" err="1">
                <a:solidFill>
                  <a:srgbClr val="C00000"/>
                </a:solidFill>
                <a:effectLst/>
                <a:latin typeface="Arial" panose="020B0604020202020204" pitchFamily="34" charset="0"/>
              </a:rPr>
              <a:t>Chỉ</a:t>
            </a:r>
            <a:r>
              <a:rPr lang="en-US" sz="2000" b="1" i="0" dirty="0">
                <a:solidFill>
                  <a:srgbClr val="C00000"/>
                </a:solidFill>
                <a:effectLst/>
                <a:latin typeface="Arial" panose="020B0604020202020204" pitchFamily="34" charset="0"/>
              </a:rPr>
              <a:t> </a:t>
            </a:r>
            <a:r>
              <a:rPr lang="en-US" sz="2000" b="1" i="0" dirty="0" err="1">
                <a:solidFill>
                  <a:srgbClr val="C00000"/>
                </a:solidFill>
                <a:effectLst/>
                <a:latin typeface="Arial" panose="020B0604020202020204" pitchFamily="34" charset="0"/>
              </a:rPr>
              <a:t>định</a:t>
            </a:r>
            <a:r>
              <a:rPr lang="en-US" sz="2000" b="1" i="0" dirty="0">
                <a:solidFill>
                  <a:srgbClr val="C00000"/>
                </a:solidFill>
                <a:effectLst/>
                <a:latin typeface="Arial" panose="020B0604020202020204" pitchFamily="34" charset="0"/>
              </a:rPr>
              <a:t>: </a:t>
            </a:r>
            <a:r>
              <a:rPr lang="vi-VN" sz="2000" b="0" i="0" dirty="0">
                <a:solidFill>
                  <a:srgbClr val="000000"/>
                </a:solidFill>
                <a:effectLst/>
                <a:latin typeface="Arial" panose="020B0604020202020204" pitchFamily="34" charset="0"/>
              </a:rPr>
              <a:t>ARDS nặng và/hoặc sốc nhiễm trùng nặng không đáp ứng hoặc đáp ứng kém. </a:t>
            </a:r>
            <a:r>
              <a:rPr lang="en-US" sz="2000" b="0" i="0" dirty="0">
                <a:solidFill>
                  <a:srgbClr val="000000"/>
                </a:solidFill>
                <a:effectLst/>
                <a:latin typeface="Arial" panose="020B0604020202020204" pitchFamily="34" charset="0"/>
              </a:rPr>
              <a:t>L</a:t>
            </a:r>
            <a:r>
              <a:rPr lang="vi-VN" sz="2000" b="0" i="0" dirty="0">
                <a:solidFill>
                  <a:srgbClr val="000000"/>
                </a:solidFill>
                <a:effectLst/>
                <a:latin typeface="Arial" panose="020B0604020202020204" pitchFamily="34" charset="0"/>
              </a:rPr>
              <a:t>ọc máu liên tục ngoài cơ thể bằng quả lọc có khả năng hấp phụ cytokines.</a:t>
            </a:r>
          </a:p>
          <a:p>
            <a:pPr marL="0" indent="0" algn="just">
              <a:lnSpc>
                <a:spcPct val="100000"/>
              </a:lnSpc>
              <a:spcBef>
                <a:spcPts val="600"/>
              </a:spcBef>
              <a:spcAft>
                <a:spcPts val="0"/>
              </a:spcAft>
              <a:buNone/>
            </a:pPr>
            <a:r>
              <a:rPr lang="vi-VN" sz="2000" b="1" i="1" dirty="0">
                <a:solidFill>
                  <a:srgbClr val="C00000"/>
                </a:solidFill>
                <a:effectLst/>
                <a:latin typeface="Arial" panose="020B0604020202020204" pitchFamily="34" charset="0"/>
              </a:rPr>
              <a:t>6.4. Immunoglobuline truyền tĩnh mạch (IVIG)</a:t>
            </a:r>
            <a:r>
              <a:rPr lang="en-US" sz="2000" b="1" i="1" dirty="0">
                <a:solidFill>
                  <a:srgbClr val="C00000"/>
                </a:solidFill>
                <a:effectLst/>
                <a:latin typeface="Arial" panose="020B0604020202020204" pitchFamily="34" charset="0"/>
              </a:rPr>
              <a:t>:</a:t>
            </a:r>
            <a:endParaRPr lang="vi-VN" sz="2000" b="0"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Tùy từng </a:t>
            </a:r>
            <a:r>
              <a:rPr lang="en-US" sz="2000" b="0" i="0" dirty="0">
                <a:solidFill>
                  <a:srgbClr val="000000"/>
                </a:solidFill>
                <a:effectLst/>
                <a:latin typeface="Arial" panose="020B0604020202020204" pitchFamily="34" charset="0"/>
              </a:rPr>
              <a:t>BN</a:t>
            </a:r>
            <a:r>
              <a:rPr lang="vi-VN" sz="2000" b="0" i="0" dirty="0">
                <a:solidFill>
                  <a:srgbClr val="000000"/>
                </a:solidFill>
                <a:effectLst/>
                <a:latin typeface="Arial" panose="020B0604020202020204" pitchFamily="34" charset="0"/>
              </a:rPr>
              <a:t>, cân nhắc sử dụng IVIG </a:t>
            </a:r>
            <a:r>
              <a:rPr lang="en-US" sz="2000" b="0" i="0" dirty="0" err="1">
                <a:solidFill>
                  <a:srgbClr val="000000"/>
                </a:solidFill>
                <a:effectLst/>
                <a:latin typeface="Arial" panose="020B0604020202020204" pitchFamily="34" charset="0"/>
              </a:rPr>
              <a:t>nếu</a:t>
            </a:r>
            <a:r>
              <a:rPr lang="vi-VN" sz="2000" b="0" i="0" dirty="0">
                <a:solidFill>
                  <a:srgbClr val="000000"/>
                </a:solidFill>
                <a:effectLst/>
                <a:latin typeface="Arial" panose="020B0604020202020204" pitchFamily="34" charset="0"/>
              </a:rPr>
              <a:t> nặng.</a:t>
            </a: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MIS-C</a:t>
            </a:r>
            <a:r>
              <a:rPr lang="vi-VN" sz="2000" b="0" i="0" dirty="0">
                <a:solidFill>
                  <a:srgbClr val="000000"/>
                </a:solidFill>
                <a:effectLst/>
                <a:latin typeface="Arial" panose="020B0604020202020204" pitchFamily="34" charset="0"/>
              </a:rPr>
              <a:t>: 2g/kg (</a:t>
            </a:r>
            <a:r>
              <a:rPr lang="en-US" sz="2000" b="0" i="0" dirty="0">
                <a:solidFill>
                  <a:srgbClr val="000000"/>
                </a:solidFill>
                <a:effectLst/>
                <a:latin typeface="Arial" panose="020B0604020202020204" pitchFamily="34" charset="0"/>
              </a:rPr>
              <a:t>max</a:t>
            </a:r>
            <a:r>
              <a:rPr lang="vi-VN" sz="2000" b="0" i="0" dirty="0">
                <a:solidFill>
                  <a:srgbClr val="000000"/>
                </a:solidFill>
                <a:effectLst/>
                <a:latin typeface="Arial" panose="020B0604020202020204" pitchFamily="34" charset="0"/>
              </a:rPr>
              <a:t>100g), </a:t>
            </a:r>
            <a:r>
              <a:rPr lang="en-US" sz="2000" b="0" i="0" dirty="0">
                <a:solidFill>
                  <a:srgbClr val="000000"/>
                </a:solidFill>
                <a:effectLst/>
                <a:latin typeface="Arial" panose="020B0604020202020204" pitchFamily="34" charset="0"/>
              </a:rPr>
              <a:t>TM/</a:t>
            </a:r>
            <a:r>
              <a:rPr lang="vi-VN" sz="2000" b="0" i="0" dirty="0">
                <a:solidFill>
                  <a:srgbClr val="000000"/>
                </a:solidFill>
                <a:effectLst/>
                <a:latin typeface="Arial" panose="020B0604020202020204" pitchFamily="34" charset="0"/>
              </a:rPr>
              <a:t>12-24</a:t>
            </a:r>
            <a:r>
              <a:rPr lang="en-US" sz="2000" b="0" i="0" dirty="0">
                <a:solidFill>
                  <a:srgbClr val="000000"/>
                </a:solidFill>
                <a:effectLst/>
                <a:latin typeface="Arial" panose="020B0604020202020204" pitchFamily="34" charset="0"/>
              </a:rPr>
              <a:t>h</a:t>
            </a:r>
            <a:r>
              <a:rPr lang="vi-VN" sz="2000" b="0" i="0" dirty="0">
                <a:solidFill>
                  <a:srgbClr val="000000"/>
                </a:solidFill>
                <a:effectLst/>
                <a:latin typeface="Arial" panose="020B0604020202020204" pitchFamily="34" charset="0"/>
              </a:rPr>
              <a:t>, hoặc 1g/kg/ng</a:t>
            </a:r>
            <a:r>
              <a:rPr lang="en-US" sz="2000" dirty="0" err="1">
                <a:solidFill>
                  <a:srgbClr val="000000"/>
                </a:solidFill>
                <a:latin typeface="Arial" panose="020B0604020202020204" pitchFamily="34" charset="0"/>
              </a:rPr>
              <a:t>ày</a:t>
            </a:r>
            <a:r>
              <a:rPr lang="en-US" sz="2000" b="0" i="0" dirty="0" err="1">
                <a:solidFill>
                  <a:srgbClr val="000000"/>
                </a:solidFill>
                <a:effectLst/>
                <a:latin typeface="Arial" panose="020B0604020202020204" pitchFamily="34" charset="0"/>
              </a:rPr>
              <a:t>x</a:t>
            </a:r>
            <a:r>
              <a:rPr lang="vi-VN" sz="2000" b="0" i="0" dirty="0">
                <a:solidFill>
                  <a:srgbClr val="000000"/>
                </a:solidFill>
                <a:effectLst/>
                <a:latin typeface="Arial" panose="020B0604020202020204" pitchFamily="34" charset="0"/>
              </a:rPr>
              <a:t>2 ngày</a:t>
            </a:r>
            <a:r>
              <a:rPr lang="en-US" sz="2000" b="0" i="0" dirty="0">
                <a:solidFill>
                  <a:srgbClr val="000000"/>
                </a:solidFill>
                <a:effectLst/>
                <a:latin typeface="Arial" panose="020B0604020202020204" pitchFamily="34" charset="0"/>
              </a:rPr>
              <a:t>.</a:t>
            </a:r>
            <a:endParaRPr lang="vi-VN" sz="2000" b="0" i="0" dirty="0">
              <a:solidFill>
                <a:srgbClr val="000000"/>
              </a:solidFill>
              <a:effectLst/>
              <a:latin typeface="Arial" panose="020B0604020202020204" pitchFamily="34" charset="0"/>
            </a:endParaRPr>
          </a:p>
          <a:p>
            <a:pPr marL="0" indent="0" algn="just">
              <a:lnSpc>
                <a:spcPct val="100000"/>
              </a:lnSpc>
              <a:spcBef>
                <a:spcPts val="600"/>
              </a:spcBef>
              <a:spcAft>
                <a:spcPts val="0"/>
              </a:spcAft>
              <a:buNone/>
            </a:pPr>
            <a:r>
              <a:rPr lang="vi-VN" sz="2000" b="1" i="1" dirty="0">
                <a:solidFill>
                  <a:srgbClr val="C00000"/>
                </a:solidFill>
                <a:effectLst/>
                <a:latin typeface="Arial" panose="020B0604020202020204" pitchFamily="34" charset="0"/>
              </a:rPr>
              <a:t>6.5. Thuốc kháng sinh</a:t>
            </a:r>
            <a:r>
              <a:rPr lang="en-US" sz="2000" b="1" i="1" dirty="0">
                <a:solidFill>
                  <a:srgbClr val="C00000"/>
                </a:solidFill>
                <a:effectLst/>
                <a:latin typeface="Arial" panose="020B0604020202020204" pitchFamily="34" charset="0"/>
              </a:rPr>
              <a:t>:</a:t>
            </a:r>
            <a:endParaRPr lang="vi-VN" sz="2000" b="0"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Không sử dụng </a:t>
            </a:r>
            <a:r>
              <a:rPr lang="en-US" sz="2000" b="0" i="0" dirty="0">
                <a:solidFill>
                  <a:srgbClr val="000000"/>
                </a:solidFill>
                <a:effectLst/>
                <a:latin typeface="Arial" panose="020B0604020202020204" pitchFamily="34" charset="0"/>
              </a:rPr>
              <a:t>KS</a:t>
            </a:r>
            <a:r>
              <a:rPr lang="vi-VN"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nếu</a:t>
            </a:r>
            <a:r>
              <a:rPr lang="vi-VN" sz="2000" b="0" i="0" dirty="0">
                <a:solidFill>
                  <a:srgbClr val="000000"/>
                </a:solidFill>
                <a:effectLst/>
                <a:latin typeface="Arial" panose="020B0604020202020204" pitchFamily="34" charset="0"/>
              </a:rPr>
              <a:t> viêm đường hô hấp trên đơn thuần.</a:t>
            </a: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Với </a:t>
            </a:r>
            <a:r>
              <a:rPr lang="en-US" sz="2000" dirty="0">
                <a:solidFill>
                  <a:srgbClr val="000000"/>
                </a:solidFill>
                <a:latin typeface="Arial" panose="020B0604020202020204" pitchFamily="34" charset="0"/>
              </a:rPr>
              <a:t>BN</a:t>
            </a:r>
            <a:r>
              <a:rPr lang="vi-VN" sz="2000" b="0" i="0" dirty="0">
                <a:solidFill>
                  <a:srgbClr val="000000"/>
                </a:solidFill>
                <a:effectLst/>
                <a:latin typeface="Arial" panose="020B0604020202020204" pitchFamily="34" charset="0"/>
              </a:rPr>
              <a:t> viêm phổi</a:t>
            </a:r>
            <a:r>
              <a:rPr lang="en-US" sz="2000" b="0" i="0" dirty="0">
                <a:solidFill>
                  <a:srgbClr val="000000"/>
                </a:solidFill>
                <a:effectLst/>
                <a:latin typeface="Arial" panose="020B0604020202020204" pitchFamily="34" charset="0"/>
              </a:rPr>
              <a:t>:</a:t>
            </a:r>
            <a:r>
              <a:rPr lang="vi-VN" sz="2000" b="0" i="0" dirty="0">
                <a:solidFill>
                  <a:srgbClr val="000000"/>
                </a:solidFill>
                <a:effectLst/>
                <a:latin typeface="Arial" panose="020B0604020202020204" pitchFamily="34" charset="0"/>
              </a:rPr>
              <a:t> cấy máu</a:t>
            </a:r>
            <a:r>
              <a:rPr lang="en-US" sz="2000" b="0" i="0" dirty="0">
                <a:solidFill>
                  <a:srgbClr val="000000"/>
                </a:solidFill>
                <a:effectLst/>
                <a:latin typeface="Arial" panose="020B0604020202020204" pitchFamily="34" charset="0"/>
              </a:rPr>
              <a:t>,</a:t>
            </a:r>
            <a:r>
              <a:rPr lang="vi-VN" sz="2000" b="0" i="0" dirty="0">
                <a:solidFill>
                  <a:srgbClr val="000000"/>
                </a:solidFill>
                <a:effectLst/>
                <a:latin typeface="Arial" panose="020B0604020202020204" pitchFamily="34" charset="0"/>
              </a:rPr>
              <a:t> cấy đờm tìm </a:t>
            </a:r>
            <a:r>
              <a:rPr lang="en-US" sz="2000" b="0" i="0" dirty="0">
                <a:solidFill>
                  <a:srgbClr val="000000"/>
                </a:solidFill>
                <a:effectLst/>
                <a:latin typeface="Arial" panose="020B0604020202020204" pitchFamily="34" charset="0"/>
              </a:rPr>
              <a:t>VK,</a:t>
            </a:r>
            <a:r>
              <a:rPr lang="vi-VN" sz="2000" b="0" i="0" dirty="0">
                <a:solidFill>
                  <a:srgbClr val="000000"/>
                </a:solidFill>
                <a:effectLst/>
                <a:latin typeface="Arial" panose="020B0604020202020204" pitchFamily="34" charset="0"/>
              </a:rPr>
              <a:t> cân nhắc sử dụng</a:t>
            </a:r>
            <a:r>
              <a:rPr lang="en-US" sz="2000" b="0" i="0" dirty="0">
                <a:solidFill>
                  <a:srgbClr val="000000"/>
                </a:solidFill>
                <a:effectLst/>
                <a:latin typeface="Arial" panose="020B0604020202020204" pitchFamily="34" charset="0"/>
              </a:rPr>
              <a:t> KS</a:t>
            </a:r>
            <a:r>
              <a:rPr lang="vi-VN" sz="2000" b="0" i="0" dirty="0">
                <a:solidFill>
                  <a:srgbClr val="000000"/>
                </a:solidFill>
                <a:effectLst/>
                <a:latin typeface="Arial" panose="020B0604020202020204" pitchFamily="34" charset="0"/>
              </a:rPr>
              <a:t> theo kinh nghiệm (tuổi, dịch tễ, để gợi ý căn nguyên). Điều chỉnh theo </a:t>
            </a:r>
            <a:r>
              <a:rPr lang="en-US" sz="2000" b="0" i="0" dirty="0">
                <a:solidFill>
                  <a:srgbClr val="000000"/>
                </a:solidFill>
                <a:effectLst/>
                <a:latin typeface="Arial" panose="020B0604020202020204" pitchFamily="34" charset="0"/>
              </a:rPr>
              <a:t>KSĐ</a:t>
            </a:r>
            <a:r>
              <a:rPr lang="vi-VN" sz="2000" b="0" i="0" dirty="0">
                <a:solidFill>
                  <a:srgbClr val="000000"/>
                </a:solidFill>
                <a:effectLst/>
                <a:latin typeface="Arial" panose="020B0604020202020204" pitchFamily="34" charset="0"/>
              </a:rPr>
              <a:t>.</a:t>
            </a: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Nếu có tình trạng </a:t>
            </a:r>
            <a:r>
              <a:rPr lang="en-US" sz="2000" b="0" i="0" dirty="0">
                <a:solidFill>
                  <a:srgbClr val="000000"/>
                </a:solidFill>
                <a:effectLst/>
                <a:latin typeface="Arial" panose="020B0604020202020204" pitchFamily="34" charset="0"/>
              </a:rPr>
              <a:t>NTH</a:t>
            </a:r>
            <a:r>
              <a:rPr lang="vi-VN" sz="2000" b="0" i="0" dirty="0">
                <a:solidFill>
                  <a:srgbClr val="000000"/>
                </a:solidFill>
                <a:effectLst/>
                <a:latin typeface="Arial" panose="020B0604020202020204" pitchFamily="34" charset="0"/>
              </a:rPr>
              <a:t>, cần cho </a:t>
            </a:r>
            <a:r>
              <a:rPr lang="en-US" sz="2000" b="0" i="0" dirty="0">
                <a:solidFill>
                  <a:srgbClr val="000000"/>
                </a:solidFill>
                <a:effectLst/>
                <a:latin typeface="Arial" panose="020B0604020202020204" pitchFamily="34" charset="0"/>
              </a:rPr>
              <a:t>KS</a:t>
            </a:r>
            <a:r>
              <a:rPr lang="vi-VN" sz="2000" b="0" i="0" dirty="0">
                <a:solidFill>
                  <a:srgbClr val="000000"/>
                </a:solidFill>
                <a:effectLst/>
                <a:latin typeface="Arial" panose="020B0604020202020204" pitchFamily="34" charset="0"/>
              </a:rPr>
              <a:t> phổ rộng trong vòng một giờ</a:t>
            </a:r>
            <a:r>
              <a:rPr lang="en-US" sz="2000" b="0" i="0" dirty="0">
                <a:solidFill>
                  <a:srgbClr val="000000"/>
                </a:solidFill>
                <a:effectLst/>
                <a:latin typeface="Arial" panose="020B0604020202020204" pitchFamily="34" charset="0"/>
              </a:rPr>
              <a:t>, đ</a:t>
            </a:r>
            <a:r>
              <a:rPr lang="vi-VN" sz="2000" b="0" i="0" dirty="0">
                <a:solidFill>
                  <a:srgbClr val="000000"/>
                </a:solidFill>
                <a:effectLst/>
                <a:latin typeface="Arial" panose="020B0604020202020204" pitchFamily="34" charset="0"/>
              </a:rPr>
              <a:t>iều chỉnh </a:t>
            </a:r>
            <a:r>
              <a:rPr lang="en-US" sz="2000" b="0" i="0" dirty="0">
                <a:solidFill>
                  <a:srgbClr val="000000"/>
                </a:solidFill>
                <a:effectLst/>
                <a:latin typeface="Arial" panose="020B0604020202020204" pitchFamily="34" charset="0"/>
              </a:rPr>
              <a:t>KS</a:t>
            </a:r>
            <a:r>
              <a:rPr lang="vi-VN" sz="2000" b="0" i="0" dirty="0">
                <a:solidFill>
                  <a:srgbClr val="000000"/>
                </a:solidFill>
                <a:effectLst/>
                <a:latin typeface="Arial" panose="020B0604020202020204" pitchFamily="34" charset="0"/>
              </a:rPr>
              <a:t> thích hợp </a:t>
            </a:r>
            <a:r>
              <a:rPr lang="en-US" sz="2000" b="0" i="0" dirty="0" err="1">
                <a:solidFill>
                  <a:srgbClr val="000000"/>
                </a:solidFill>
                <a:effectLst/>
                <a:latin typeface="Arial" panose="020B0604020202020204" pitchFamily="34" charset="0"/>
              </a:rPr>
              <a:t>theo</a:t>
            </a:r>
            <a:r>
              <a:rPr lang="en-US" sz="2000" b="0" i="0" dirty="0">
                <a:solidFill>
                  <a:srgbClr val="000000"/>
                </a:solidFill>
                <a:effectLst/>
                <a:latin typeface="Arial" panose="020B0604020202020204" pitchFamily="34" charset="0"/>
              </a:rPr>
              <a:t> KSĐ. </a:t>
            </a:r>
            <a:endParaRPr lang="vi-VN" sz="2000" b="0" i="0" dirty="0">
              <a:solidFill>
                <a:srgbClr val="000000"/>
              </a:solidFill>
              <a:effectLst/>
              <a:latin typeface="Arial" panose="020B0604020202020204" pitchFamily="34" charset="0"/>
            </a:endParaRPr>
          </a:p>
          <a:p>
            <a:pPr marL="0" indent="0" algn="just">
              <a:lnSpc>
                <a:spcPct val="100000"/>
              </a:lnSpc>
              <a:spcBef>
                <a:spcPts val="600"/>
              </a:spcBef>
              <a:spcAft>
                <a:spcPts val="0"/>
              </a:spcAft>
              <a:buNone/>
            </a:pPr>
            <a:r>
              <a:rPr lang="vi-VN" sz="20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N</a:t>
            </a:r>
            <a:r>
              <a:rPr lang="vi-VN" sz="2000" b="0" i="0" dirty="0">
                <a:solidFill>
                  <a:srgbClr val="000000"/>
                </a:solidFill>
                <a:effectLst/>
                <a:latin typeface="Arial" panose="020B0604020202020204" pitchFamily="34" charset="0"/>
              </a:rPr>
              <a:t>hiễm trùng thứ phát</a:t>
            </a:r>
            <a:r>
              <a:rPr lang="en-US" sz="2000" b="0" i="0" dirty="0">
                <a:solidFill>
                  <a:srgbClr val="000000"/>
                </a:solidFill>
                <a:effectLst/>
                <a:latin typeface="Arial" panose="020B0604020202020204" pitchFamily="34" charset="0"/>
              </a:rPr>
              <a:t>:</a:t>
            </a:r>
            <a:r>
              <a:rPr lang="vi-VN" sz="2000" b="0" i="0" dirty="0">
                <a:solidFill>
                  <a:srgbClr val="000000"/>
                </a:solidFill>
                <a:effectLst/>
                <a:latin typeface="Arial" panose="020B0604020202020204" pitchFamily="34" charset="0"/>
              </a:rPr>
              <a:t> tùy căn nguyên, dịch tễ, kháng </a:t>
            </a:r>
            <a:r>
              <a:rPr lang="en-US" sz="2000" b="0" i="0" dirty="0">
                <a:solidFill>
                  <a:srgbClr val="000000"/>
                </a:solidFill>
                <a:effectLst/>
                <a:latin typeface="Arial" panose="020B0604020202020204" pitchFamily="34" charset="0"/>
              </a:rPr>
              <a:t>KS</a:t>
            </a:r>
            <a:r>
              <a:rPr lang="vi-VN" sz="2000" b="0" i="0" dirty="0">
                <a:solidFill>
                  <a:srgbClr val="000000"/>
                </a:solidFill>
                <a:effectLst/>
                <a:latin typeface="Arial" panose="020B0604020202020204" pitchFamily="34" charset="0"/>
              </a:rPr>
              <a:t> để lựa chọn </a:t>
            </a:r>
            <a:r>
              <a:rPr lang="en-US" sz="2000" b="0" i="0" dirty="0">
                <a:solidFill>
                  <a:srgbClr val="000000"/>
                </a:solidFill>
                <a:effectLst/>
                <a:latin typeface="Arial" panose="020B0604020202020204" pitchFamily="34" charset="0"/>
              </a:rPr>
              <a:t>KS</a:t>
            </a:r>
            <a:r>
              <a:rPr lang="vi-VN" sz="2000" b="0" i="0" dirty="0">
                <a:solidFill>
                  <a:srgbClr val="000000"/>
                </a:solidFill>
                <a:effectLst/>
                <a:latin typeface="Arial" panose="020B0604020202020204" pitchFamily="34" charset="0"/>
              </a:rPr>
              <a:t> thích hợp.</a:t>
            </a:r>
          </a:p>
          <a:p>
            <a:pPr marL="0" indent="0" algn="just">
              <a:lnSpc>
                <a:spcPct val="100000"/>
              </a:lnSpc>
              <a:spcBef>
                <a:spcPts val="600"/>
              </a:spcBef>
              <a:spcAft>
                <a:spcPts val="0"/>
              </a:spcAft>
              <a:buNone/>
            </a:pPr>
            <a:r>
              <a:rPr lang="vi-VN" sz="2000" b="1" i="1" dirty="0">
                <a:solidFill>
                  <a:srgbClr val="C00000"/>
                </a:solidFill>
                <a:effectLst/>
                <a:latin typeface="Arial" panose="020B0604020202020204" pitchFamily="34" charset="0"/>
              </a:rPr>
              <a:t>6.6. Thuốc kháng vi rút:</a:t>
            </a:r>
            <a:r>
              <a:rPr lang="vi-VN" sz="20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N</a:t>
            </a:r>
            <a:r>
              <a:rPr lang="vi-VN" sz="2000" b="0" i="0" dirty="0">
                <a:solidFill>
                  <a:srgbClr val="000000"/>
                </a:solidFill>
                <a:effectLst/>
                <a:latin typeface="Arial" panose="020B0604020202020204" pitchFamily="34" charset="0"/>
              </a:rPr>
              <a:t>hiều thuốc được thử nghiệm nhưng chưa có hiệu quả rõ ràng.</a:t>
            </a:r>
          </a:p>
          <a:p>
            <a:pPr marL="0" indent="0" algn="just">
              <a:lnSpc>
                <a:spcPct val="100000"/>
              </a:lnSpc>
              <a:spcBef>
                <a:spcPts val="600"/>
              </a:spcBef>
              <a:spcAft>
                <a:spcPts val="0"/>
              </a:spcAft>
              <a:buNone/>
            </a:pPr>
            <a:endParaRPr lang="en-US" sz="2000" dirty="0"/>
          </a:p>
        </p:txBody>
      </p:sp>
    </p:spTree>
    <p:extLst>
      <p:ext uri="{BB962C8B-B14F-4D97-AF65-F5344CB8AC3E}">
        <p14:creationId xmlns:p14="http://schemas.microsoft.com/office/powerpoint/2010/main" val="136417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0021-F513-4243-8B01-6EA95E7AC8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5F04A83-3C85-4E02-B679-7E72B2DBA86E}"/>
              </a:ext>
            </a:extLst>
          </p:cNvPr>
          <p:cNvSpPr>
            <a:spLocks noGrp="1"/>
          </p:cNvSpPr>
          <p:nvPr>
            <p:ph idx="1"/>
          </p:nvPr>
        </p:nvSpPr>
        <p:spPr>
          <a:xfrm>
            <a:off x="303213" y="669852"/>
            <a:ext cx="8670666" cy="5507664"/>
          </a:xfrm>
        </p:spPr>
        <p:txBody>
          <a:bodyPr/>
          <a:lstStyle/>
          <a:p>
            <a:pPr marL="0" indent="0" algn="l">
              <a:lnSpc>
                <a:spcPct val="100000"/>
              </a:lnSpc>
              <a:spcBef>
                <a:spcPts val="600"/>
              </a:spcBef>
              <a:spcAft>
                <a:spcPts val="0"/>
              </a:spcAft>
              <a:buNone/>
            </a:pPr>
            <a:r>
              <a:rPr lang="vi-VN" b="1" i="1" dirty="0">
                <a:solidFill>
                  <a:srgbClr val="C00000"/>
                </a:solidFill>
                <a:effectLst/>
                <a:latin typeface="Arial" panose="020B0604020202020204" pitchFamily="34" charset="0"/>
              </a:rPr>
              <a:t>6.7. Phục hồi chức năng và chăm sóc dinh dưỡng</a:t>
            </a:r>
            <a:endParaRPr lang="vi-VN" b="0" i="0" dirty="0">
              <a:solidFill>
                <a:srgbClr val="C00000"/>
              </a:solidFill>
              <a:effectLst/>
              <a:latin typeface="Arial" panose="020B0604020202020204" pitchFamily="34" charset="0"/>
            </a:endParaRPr>
          </a:p>
          <a:p>
            <a:pPr>
              <a:lnSpc>
                <a:spcPct val="100000"/>
              </a:lnSpc>
              <a:spcBef>
                <a:spcPts val="600"/>
              </a:spcBef>
              <a:spcAft>
                <a:spcPts val="0"/>
              </a:spcAft>
            </a:pPr>
            <a:r>
              <a:rPr lang="vi-VN" b="0" i="0" dirty="0">
                <a:solidFill>
                  <a:srgbClr val="000000"/>
                </a:solidFill>
                <a:effectLst/>
                <a:latin typeface="Arial" panose="020B0604020202020204" pitchFamily="34" charset="0"/>
              </a:rPr>
              <a:t>Cân nhắc </a:t>
            </a:r>
            <a:r>
              <a:rPr lang="en-US" b="0" i="0" dirty="0">
                <a:solidFill>
                  <a:srgbClr val="000000"/>
                </a:solidFill>
                <a:effectLst/>
                <a:latin typeface="Arial" panose="020B0604020202020204" pitchFamily="34" charset="0"/>
              </a:rPr>
              <a:t>PHCN</a:t>
            </a:r>
            <a:r>
              <a:rPr lang="vi-VN" b="0" i="0" dirty="0">
                <a:solidFill>
                  <a:srgbClr val="000000"/>
                </a:solidFill>
                <a:effectLst/>
                <a:latin typeface="Arial" panose="020B0604020202020204" pitchFamily="34" charset="0"/>
              </a:rPr>
              <a:t> hô hấp sớm, dinh dưỡng đầy đủ Calo và các vitamin thiết yếu</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a:lnSpc>
                <a:spcPct val="100000"/>
              </a:lnSpc>
              <a:spcBef>
                <a:spcPts val="600"/>
              </a:spcBef>
              <a:spcAft>
                <a:spcPts val="0"/>
              </a:spcAft>
            </a:pPr>
            <a:r>
              <a:rPr lang="vi-VN" b="0" i="0" dirty="0">
                <a:solidFill>
                  <a:srgbClr val="000000"/>
                </a:solidFill>
                <a:effectLst/>
                <a:latin typeface="Arial" panose="020B0604020202020204" pitchFamily="34" charset="0"/>
              </a:rPr>
              <a:t>Đảm bảo cân bằng nước, điện giải</a:t>
            </a:r>
          </a:p>
          <a:p>
            <a:pPr marL="0" indent="0" algn="l">
              <a:lnSpc>
                <a:spcPct val="100000"/>
              </a:lnSpc>
              <a:spcBef>
                <a:spcPts val="600"/>
              </a:spcBef>
              <a:spcAft>
                <a:spcPts val="0"/>
              </a:spcAft>
              <a:buNone/>
            </a:pPr>
            <a:r>
              <a:rPr lang="vi-VN" b="1" i="1" dirty="0">
                <a:solidFill>
                  <a:srgbClr val="C00000"/>
                </a:solidFill>
                <a:effectLst/>
                <a:latin typeface="Arial" panose="020B0604020202020204" pitchFamily="34" charset="0"/>
              </a:rPr>
              <a:t>6.8. Phát hiện và xử trí các biểu hiện thần kinh và tâm thần.</a:t>
            </a:r>
            <a:endParaRPr lang="vi-VN" b="0" i="0" dirty="0">
              <a:solidFill>
                <a:srgbClr val="C00000"/>
              </a:solidFill>
              <a:effectLst/>
              <a:latin typeface="Arial" panose="020B0604020202020204" pitchFamily="34" charset="0"/>
            </a:endParaRPr>
          </a:p>
          <a:p>
            <a:pPr>
              <a:lnSpc>
                <a:spcPct val="100000"/>
              </a:lnSpc>
              <a:spcBef>
                <a:spcPts val="600"/>
              </a:spcBef>
              <a:spcAft>
                <a:spcPts val="0"/>
              </a:spcAft>
            </a:pPr>
            <a:r>
              <a:rPr lang="en-US" b="0" i="0" dirty="0">
                <a:solidFill>
                  <a:srgbClr val="000000"/>
                </a:solidFill>
                <a:effectLst/>
                <a:latin typeface="Arial" panose="020B0604020202020204" pitchFamily="34" charset="0"/>
              </a:rPr>
              <a:t>M</a:t>
            </a:r>
            <a:r>
              <a:rPr lang="vi-VN" b="0" i="0" dirty="0">
                <a:solidFill>
                  <a:srgbClr val="000000"/>
                </a:solidFill>
                <a:effectLst/>
                <a:latin typeface="Arial" panose="020B0604020202020204" pitchFamily="34" charset="0"/>
              </a:rPr>
              <a:t>ê sảng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(BN</a:t>
            </a:r>
            <a:r>
              <a:rPr lang="vi-VN" b="0" i="0" dirty="0">
                <a:solidFill>
                  <a:srgbClr val="000000"/>
                </a:solidFill>
                <a:effectLst/>
                <a:latin typeface="Arial" panose="020B0604020202020204" pitchFamily="34" charset="0"/>
              </a:rPr>
              <a:t> nặng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thang điểm đánh giá sảng, xác định và xử lý nguyên nhân</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điều trị sảng thích hợp.</a:t>
            </a:r>
          </a:p>
          <a:p>
            <a:pPr>
              <a:lnSpc>
                <a:spcPct val="100000"/>
              </a:lnSpc>
              <a:spcBef>
                <a:spcPts val="600"/>
              </a:spcBef>
              <a:spcAft>
                <a:spcPts val="0"/>
              </a:spcAft>
            </a:pP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o âu và trầm cảm</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H</a:t>
            </a:r>
            <a:r>
              <a:rPr lang="vi-VN" b="0" i="0" dirty="0">
                <a:solidFill>
                  <a:srgbClr val="000000"/>
                </a:solidFill>
                <a:effectLst/>
                <a:latin typeface="Arial" panose="020B0604020202020204" pitchFamily="34" charset="0"/>
              </a:rPr>
              <a:t>ỗ trợ tâm lý</a:t>
            </a:r>
            <a:r>
              <a:rPr lang="en-US" b="0" i="0" dirty="0">
                <a:solidFill>
                  <a:srgbClr val="000000"/>
                </a:solidFill>
                <a:effectLst/>
                <a:latin typeface="Arial" panose="020B0604020202020204" pitchFamily="34" charset="0"/>
              </a:rPr>
              <a:t>-XH.</a:t>
            </a:r>
            <a:r>
              <a:rPr lang="vi-VN" b="0" i="0" dirty="0">
                <a:solidFill>
                  <a:srgbClr val="000000"/>
                </a:solidFill>
                <a:effectLst/>
                <a:latin typeface="Arial" panose="020B0604020202020204" pitchFamily="34" charset="0"/>
              </a:rPr>
              <a:t> </a:t>
            </a:r>
          </a:p>
          <a:p>
            <a:pPr>
              <a:lnSpc>
                <a:spcPct val="100000"/>
              </a:lnSpc>
              <a:spcBef>
                <a:spcPts val="600"/>
              </a:spcBef>
              <a:spcAft>
                <a:spcPts val="0"/>
              </a:spcAft>
            </a:pPr>
            <a:r>
              <a:rPr lang="en-US" b="0" i="0" dirty="0">
                <a:solidFill>
                  <a:srgbClr val="000000"/>
                </a:solidFill>
                <a:effectLst/>
                <a:latin typeface="Arial" panose="020B0604020202020204" pitchFamily="34" charset="0"/>
              </a:rPr>
              <a:t>R</a:t>
            </a:r>
            <a:r>
              <a:rPr lang="vi-VN" b="0" i="0" dirty="0">
                <a:solidFill>
                  <a:srgbClr val="000000"/>
                </a:solidFill>
                <a:effectLst/>
                <a:latin typeface="Arial" panose="020B0604020202020204" pitchFamily="34" charset="0"/>
              </a:rPr>
              <a:t>ối loạn giấc ngủ.</a:t>
            </a:r>
          </a:p>
          <a:p>
            <a:pPr>
              <a:lnSpc>
                <a:spcPct val="100000"/>
              </a:lnSpc>
              <a:spcBef>
                <a:spcPts val="600"/>
              </a:spcBef>
              <a:spcAft>
                <a:spcPts val="0"/>
              </a:spcAft>
            </a:pPr>
            <a:r>
              <a:rPr lang="vi-VN" b="0" i="0" dirty="0">
                <a:solidFill>
                  <a:srgbClr val="000000"/>
                </a:solidFill>
                <a:effectLst/>
                <a:latin typeface="Arial" panose="020B0604020202020204" pitchFamily="34" charset="0"/>
              </a:rPr>
              <a:t>Hỗ trợ </a:t>
            </a:r>
            <a:r>
              <a:rPr lang="en-US" b="0" i="0" dirty="0">
                <a:solidFill>
                  <a:srgbClr val="000000"/>
                </a:solidFill>
                <a:effectLst/>
                <a:latin typeface="Arial" panose="020B0604020202020204" pitchFamily="34" charset="0"/>
              </a:rPr>
              <a:t>SK</a:t>
            </a:r>
            <a:r>
              <a:rPr lang="vi-VN" b="0" i="0" dirty="0">
                <a:solidFill>
                  <a:srgbClr val="000000"/>
                </a:solidFill>
                <a:effectLst/>
                <a:latin typeface="Arial" panose="020B0604020202020204" pitchFamily="34" charset="0"/>
              </a:rPr>
              <a:t> tâm thần và tâm lý xã hội cho tất cả </a:t>
            </a:r>
            <a:r>
              <a:rPr lang="en-US" b="0" i="0" dirty="0">
                <a:solidFill>
                  <a:srgbClr val="000000"/>
                </a:solidFill>
                <a:effectLst/>
                <a:latin typeface="Arial" panose="020B0604020202020204" pitchFamily="34" charset="0"/>
              </a:rPr>
              <a:t>ai</a:t>
            </a:r>
            <a:r>
              <a:rPr lang="vi-VN" b="0" i="0" dirty="0">
                <a:solidFill>
                  <a:srgbClr val="000000"/>
                </a:solidFill>
                <a:effectLst/>
                <a:latin typeface="Arial" panose="020B0604020202020204" pitchFamily="34" charset="0"/>
              </a:rPr>
              <a:t> nghi ngờ hoặc xác nhận mắc COVID-19.</a:t>
            </a:r>
          </a:p>
          <a:p>
            <a:pPr marL="0" indent="0">
              <a:lnSpc>
                <a:spcPct val="100000"/>
              </a:lnSpc>
              <a:spcAft>
                <a:spcPts val="0"/>
              </a:spcAft>
              <a:buNone/>
            </a:pPr>
            <a:endParaRPr lang="en-US" dirty="0"/>
          </a:p>
        </p:txBody>
      </p:sp>
    </p:spTree>
    <p:extLst>
      <p:ext uri="{BB962C8B-B14F-4D97-AF65-F5344CB8AC3E}">
        <p14:creationId xmlns:p14="http://schemas.microsoft.com/office/powerpoint/2010/main" val="354421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982D-8876-4CD0-9046-696BD4D1090E}"/>
              </a:ext>
            </a:extLst>
          </p:cNvPr>
          <p:cNvSpPr>
            <a:spLocks noGrp="1"/>
          </p:cNvSpPr>
          <p:nvPr>
            <p:ph type="title"/>
          </p:nvPr>
        </p:nvSpPr>
        <p:spPr>
          <a:xfrm>
            <a:off x="111827" y="229745"/>
            <a:ext cx="8718550" cy="604911"/>
          </a:xfrm>
        </p:spPr>
        <p:txBody>
          <a:bodyPr/>
          <a:lstStyle/>
          <a:p>
            <a:pPr marL="0" indent="0">
              <a:lnSpc>
                <a:spcPct val="100000"/>
              </a:lnSpc>
              <a:spcBef>
                <a:spcPts val="600"/>
              </a:spcBef>
              <a:spcAft>
                <a:spcPts val="0"/>
              </a:spcAft>
            </a:pPr>
            <a:r>
              <a:rPr lang="en-US" sz="2800" b="1" dirty="0">
                <a:solidFill>
                  <a:srgbClr val="C00000"/>
                </a:solidFill>
                <a:latin typeface="Arial" panose="020B0604020202020204" pitchFamily="34" charset="0"/>
              </a:rPr>
              <a:t>VII</a:t>
            </a:r>
            <a:r>
              <a:rPr lang="vi-VN" sz="2800" b="1" i="0" u="none" strike="noStrike" dirty="0">
                <a:solidFill>
                  <a:srgbClr val="C00000"/>
                </a:solidFill>
                <a:effectLst/>
                <a:latin typeface="Arial" panose="020B0604020202020204" pitchFamily="34" charset="0"/>
              </a:rPr>
              <a:t>. Dự phòng biến chứng</a:t>
            </a:r>
            <a:r>
              <a:rPr lang="en-US" sz="2800" b="1" i="0" u="none" strike="noStrike" dirty="0">
                <a:solidFill>
                  <a:srgbClr val="C00000"/>
                </a:solidFill>
                <a:effectLst/>
                <a:latin typeface="Arial" panose="020B0604020202020204" pitchFamily="34" charset="0"/>
              </a:rPr>
              <a:t>:</a:t>
            </a:r>
            <a:r>
              <a:rPr lang="en-US" sz="2800" u="none" strike="noStrike" dirty="0">
                <a:solidFill>
                  <a:srgbClr val="C00000"/>
                </a:solidFill>
                <a:latin typeface="Arial" panose="020B0604020202020204" pitchFamily="34" charset="0"/>
              </a:rPr>
              <a:t> </a:t>
            </a:r>
            <a:r>
              <a:rPr lang="en-US" sz="2400" b="0" i="0" dirty="0">
                <a:solidFill>
                  <a:srgbClr val="000000"/>
                </a:solidFill>
                <a:effectLst/>
                <a:latin typeface="Arial" panose="020B0604020202020204" pitchFamily="34" charset="0"/>
              </a:rPr>
              <a:t>C</a:t>
            </a:r>
            <a:r>
              <a:rPr lang="vi-VN" sz="2400" b="0" i="0" dirty="0">
                <a:solidFill>
                  <a:srgbClr val="000000"/>
                </a:solidFill>
                <a:effectLst/>
                <a:latin typeface="Arial" panose="020B0604020202020204" pitchFamily="34" charset="0"/>
              </a:rPr>
              <a:t>ác </a:t>
            </a:r>
            <a:r>
              <a:rPr lang="en-US" sz="2400" b="0" i="0" dirty="0">
                <a:solidFill>
                  <a:srgbClr val="000000"/>
                </a:solidFill>
                <a:effectLst/>
                <a:latin typeface="Arial" panose="020B0604020202020204" pitchFamily="34" charset="0"/>
              </a:rPr>
              <a:t>ca</a:t>
            </a:r>
            <a:r>
              <a:rPr lang="vi-VN" sz="2400" b="0" i="0" dirty="0">
                <a:solidFill>
                  <a:srgbClr val="000000"/>
                </a:solidFill>
                <a:effectLst/>
                <a:latin typeface="Arial" panose="020B0604020202020204" pitchFamily="34" charset="0"/>
              </a:rPr>
              <a:t> nặng tại các </a:t>
            </a:r>
            <a:r>
              <a:rPr lang="en-US" sz="2400" b="0" i="0" dirty="0">
                <a:solidFill>
                  <a:srgbClr val="000000"/>
                </a:solidFill>
                <a:effectLst/>
                <a:latin typeface="Arial" panose="020B0604020202020204" pitchFamily="34" charset="0"/>
              </a:rPr>
              <a:t>ICU</a:t>
            </a:r>
            <a:r>
              <a:rPr lang="vi-VN" sz="2400" b="0" i="0" dirty="0">
                <a:solidFill>
                  <a:srgbClr val="000000"/>
                </a:solidFill>
                <a:effectLst/>
                <a:latin typeface="Arial" panose="020B0604020202020204" pitchFamily="34" charset="0"/>
              </a:rPr>
              <a:t>:</a:t>
            </a:r>
            <a:br>
              <a:rPr lang="vi-VN" sz="2400"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3F7EC3F-0F54-4623-9A01-54E90927F9BD}"/>
              </a:ext>
            </a:extLst>
          </p:cNvPr>
          <p:cNvSpPr>
            <a:spLocks noGrp="1"/>
          </p:cNvSpPr>
          <p:nvPr>
            <p:ph idx="1"/>
          </p:nvPr>
        </p:nvSpPr>
        <p:spPr>
          <a:xfrm>
            <a:off x="212725" y="904431"/>
            <a:ext cx="8718550" cy="5723823"/>
          </a:xfrm>
        </p:spPr>
        <p:txBody>
          <a:bodyPr/>
          <a:lstStyle/>
          <a:p>
            <a:pPr marL="0" indent="0" algn="just">
              <a:lnSpc>
                <a:spcPct val="100000"/>
              </a:lnSpc>
              <a:spcBef>
                <a:spcPts val="600"/>
              </a:spcBef>
              <a:spcAft>
                <a:spcPts val="0"/>
              </a:spcAft>
              <a:buNone/>
            </a:pPr>
            <a:r>
              <a:rPr lang="vi-VN" sz="1800" b="1" i="1" dirty="0">
                <a:solidFill>
                  <a:srgbClr val="C00000"/>
                </a:solidFill>
                <a:effectLst/>
                <a:latin typeface="Arial" panose="020B0604020202020204" pitchFamily="34" charset="0"/>
              </a:rPr>
              <a:t>7.1. Nhiễm trùng bệnh viện</a:t>
            </a:r>
            <a:endParaRPr lang="vi-VN" sz="1800" b="0"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vi-VN" sz="1800" b="1" i="0" dirty="0">
                <a:solidFill>
                  <a:srgbClr val="C00000"/>
                </a:solidFill>
                <a:effectLst/>
                <a:latin typeface="Arial" panose="020B0604020202020204" pitchFamily="34" charset="0"/>
              </a:rPr>
              <a:t>7.1.1. </a:t>
            </a:r>
            <a:r>
              <a:rPr lang="vi-VN" sz="1800" b="1" i="1" dirty="0">
                <a:solidFill>
                  <a:srgbClr val="C00000"/>
                </a:solidFill>
                <a:effectLst/>
                <a:latin typeface="Arial" panose="020B0604020202020204" pitchFamily="34" charset="0"/>
              </a:rPr>
              <a:t>Dự phòng viêm phổi thở máy</a:t>
            </a:r>
            <a:r>
              <a:rPr lang="en-US" sz="1800" b="1" dirty="0">
                <a:solidFill>
                  <a:srgbClr val="C00000"/>
                </a:solidFill>
                <a:latin typeface="Arial" panose="020B0604020202020204" pitchFamily="34" charset="0"/>
              </a:rPr>
              <a:t> : </a:t>
            </a:r>
            <a:r>
              <a:rPr lang="en-US" sz="1800" b="0" i="0" dirty="0">
                <a:solidFill>
                  <a:srgbClr val="000000"/>
                </a:solidFill>
                <a:effectLst/>
                <a:latin typeface="Arial" panose="020B0604020202020204" pitchFamily="34" charset="0"/>
              </a:rPr>
              <a:t>G</a:t>
            </a:r>
            <a:r>
              <a:rPr lang="vi-VN" sz="1800" b="0" i="0" dirty="0">
                <a:solidFill>
                  <a:srgbClr val="000000"/>
                </a:solidFill>
                <a:effectLst/>
                <a:latin typeface="Arial" panose="020B0604020202020204" pitchFamily="34" charset="0"/>
              </a:rPr>
              <a:t>ói dự phòng viêm phổi liên quan thở máy:</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Nên đặt ống NKQ đường miệng.</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Đặt người bệnh nằm tư thế đầu cao 30-45</a:t>
            </a:r>
            <a:r>
              <a:rPr lang="en-US" sz="1800" b="0" i="0" baseline="30000" dirty="0">
                <a:solidFill>
                  <a:srgbClr val="000000"/>
                </a:solidFill>
                <a:effectLst/>
                <a:latin typeface="Arial" panose="020B0604020202020204" pitchFamily="34" charset="0"/>
              </a:rPr>
              <a:t>o</a:t>
            </a:r>
            <a:r>
              <a:rPr lang="vi-VN" sz="1800" b="0" i="0" dirty="0">
                <a:solidFill>
                  <a:srgbClr val="000000"/>
                </a:solidFill>
                <a:effectLst/>
                <a:latin typeface="Arial" panose="020B0604020202020204" pitchFamily="34" charset="0"/>
              </a:rPr>
              <a:t>.</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Vệ sinh răng miệng.</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Sử dụng hệ thống hút kín, định kỳ làm thoát nước đọng trong dây máy thở.</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Sử dụng bộ dây máy thở mới cho mỗi bệnh nhân; chỉ thay dây máy thở khi bẩn hoặc hư hỏng trong khi người bệnh đang thở máy.</a:t>
            </a: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 Thay bình làm ấm/ẩm khi bị hỏng, bẩn, hoặc sau mỗi 5-7 ngày.</a:t>
            </a:r>
          </a:p>
          <a:p>
            <a:pPr marL="0" indent="0" algn="just">
              <a:lnSpc>
                <a:spcPct val="100000"/>
              </a:lnSpc>
              <a:spcBef>
                <a:spcPts val="600"/>
              </a:spcBef>
              <a:spcAft>
                <a:spcPts val="0"/>
              </a:spcAft>
              <a:buNone/>
            </a:pPr>
            <a:r>
              <a:rPr lang="vi-VN" sz="1800" b="1" i="0" dirty="0">
                <a:solidFill>
                  <a:srgbClr val="C00000"/>
                </a:solidFill>
                <a:effectLst/>
                <a:latin typeface="Arial" panose="020B0604020202020204" pitchFamily="34" charset="0"/>
              </a:rPr>
              <a:t>7.1.2. </a:t>
            </a:r>
            <a:r>
              <a:rPr lang="vi-VN" sz="1800" b="1" i="1" dirty="0">
                <a:solidFill>
                  <a:srgbClr val="C00000"/>
                </a:solidFill>
                <a:effectLst/>
                <a:latin typeface="Arial" panose="020B0604020202020204" pitchFamily="34" charset="0"/>
              </a:rPr>
              <a:t>Dự phòng </a:t>
            </a:r>
            <a:r>
              <a:rPr lang="en-US" sz="1800" b="1" i="1" dirty="0">
                <a:solidFill>
                  <a:srgbClr val="C00000"/>
                </a:solidFill>
                <a:effectLst/>
                <a:latin typeface="Arial" panose="020B0604020202020204" pitchFamily="34" charset="0"/>
              </a:rPr>
              <a:t>NTH</a:t>
            </a:r>
            <a:r>
              <a:rPr lang="vi-VN" sz="1800" b="1" i="1" dirty="0">
                <a:solidFill>
                  <a:srgbClr val="C00000"/>
                </a:solidFill>
                <a:effectLst/>
                <a:latin typeface="Arial" panose="020B0604020202020204" pitchFamily="34" charset="0"/>
              </a:rPr>
              <a:t> liên quan tới đường truyền trung tâm</a:t>
            </a:r>
            <a:r>
              <a:rPr lang="en-US" sz="1800" b="1" i="1" dirty="0">
                <a:solidFill>
                  <a:srgbClr val="C00000"/>
                </a:solidFill>
                <a:effectLst/>
                <a:latin typeface="Arial" panose="020B0604020202020204" pitchFamily="34" charset="0"/>
              </a:rPr>
              <a:t>:</a:t>
            </a:r>
            <a:endParaRPr lang="vi-VN" sz="1800" b="1" i="0" dirty="0">
              <a:solidFill>
                <a:srgbClr val="C00000"/>
              </a:solidFill>
              <a:effectLst/>
              <a:latin typeface="Arial" panose="020B0604020202020204" pitchFamily="34" charset="0"/>
            </a:endParaRPr>
          </a:p>
          <a:p>
            <a:pPr algn="just">
              <a:lnSpc>
                <a:spcPct val="100000"/>
              </a:lnSpc>
              <a:spcBef>
                <a:spcPts val="600"/>
              </a:spcBef>
              <a:spcAft>
                <a:spcPts val="0"/>
              </a:spcAft>
            </a:pPr>
            <a:r>
              <a:rPr lang="en-US" sz="1800" b="0" i="0" dirty="0">
                <a:solidFill>
                  <a:srgbClr val="000000"/>
                </a:solidFill>
                <a:effectLst/>
                <a:latin typeface="Arial" panose="020B0604020202020204" pitchFamily="34" charset="0"/>
              </a:rPr>
              <a:t>B</a:t>
            </a:r>
            <a:r>
              <a:rPr lang="vi-VN" sz="1800" b="0" i="0" dirty="0">
                <a:solidFill>
                  <a:srgbClr val="000000"/>
                </a:solidFill>
                <a:effectLst/>
                <a:latin typeface="Arial" panose="020B0604020202020204" pitchFamily="34" charset="0"/>
              </a:rPr>
              <a:t>ảng kiểm theo dõi khi đặt đường truyền trung tâm. Rút khi không cần thiết.</a:t>
            </a:r>
          </a:p>
          <a:p>
            <a:pPr marL="0" indent="0" algn="just">
              <a:lnSpc>
                <a:spcPct val="100000"/>
              </a:lnSpc>
              <a:spcBef>
                <a:spcPts val="600"/>
              </a:spcBef>
              <a:spcAft>
                <a:spcPts val="0"/>
              </a:spcAft>
              <a:buNone/>
            </a:pPr>
            <a:r>
              <a:rPr lang="vi-VN" sz="1800" b="1" i="1" dirty="0">
                <a:solidFill>
                  <a:srgbClr val="C00000"/>
                </a:solidFill>
                <a:effectLst/>
                <a:latin typeface="Arial" panose="020B0604020202020204" pitchFamily="34" charset="0"/>
              </a:rPr>
              <a:t>7.2. Loét do tỳ đè:</a:t>
            </a:r>
            <a:r>
              <a:rPr lang="vi-VN" sz="1800" b="0" i="0" dirty="0">
                <a:solidFill>
                  <a:srgbClr val="C00000"/>
                </a:solidFill>
                <a:effectLst/>
                <a:latin typeface="Arial" panose="020B0604020202020204" pitchFamily="34" charset="0"/>
              </a:rPr>
              <a:t> </a:t>
            </a:r>
            <a:r>
              <a:rPr lang="vi-VN" sz="1800" b="0" i="0" dirty="0">
                <a:solidFill>
                  <a:srgbClr val="000000"/>
                </a:solidFill>
                <a:effectLst/>
                <a:latin typeface="Arial" panose="020B0604020202020204" pitchFamily="34" charset="0"/>
              </a:rPr>
              <a:t>Xoay trở người bệnh thường xuyên</a:t>
            </a:r>
          </a:p>
          <a:p>
            <a:pPr marL="0" indent="0" algn="just">
              <a:lnSpc>
                <a:spcPct val="100000"/>
              </a:lnSpc>
              <a:spcBef>
                <a:spcPts val="600"/>
              </a:spcBef>
              <a:spcAft>
                <a:spcPts val="0"/>
              </a:spcAft>
              <a:buNone/>
            </a:pPr>
            <a:r>
              <a:rPr lang="vi-VN" sz="1800" b="1" i="1" dirty="0">
                <a:solidFill>
                  <a:srgbClr val="C00000"/>
                </a:solidFill>
                <a:effectLst/>
                <a:latin typeface="Arial" panose="020B0604020202020204" pitchFamily="34" charset="0"/>
              </a:rPr>
              <a:t>7.3. Viêm loét dạ dày do stress và xuất huyết tiêu hóa</a:t>
            </a:r>
            <a:endParaRPr lang="vi-VN" sz="1800" b="0" i="0" dirty="0">
              <a:solidFill>
                <a:srgbClr val="C00000"/>
              </a:solidFill>
              <a:effectLst/>
              <a:latin typeface="Arial" panose="020B0604020202020204" pitchFamily="34" charset="0"/>
            </a:endParaRPr>
          </a:p>
          <a:p>
            <a:pPr algn="just">
              <a:lnSpc>
                <a:spcPct val="100000"/>
              </a:lnSpc>
              <a:spcBef>
                <a:spcPts val="600"/>
              </a:spcBef>
              <a:spcAft>
                <a:spcPts val="0"/>
              </a:spcAft>
            </a:pPr>
            <a:r>
              <a:rPr lang="vi-VN" sz="1800" b="0" i="0" dirty="0">
                <a:solidFill>
                  <a:srgbClr val="000000"/>
                </a:solidFill>
                <a:effectLst/>
                <a:latin typeface="Arial" panose="020B0604020202020204" pitchFamily="34" charset="0"/>
              </a:rPr>
              <a:t>Cho ăn qua đường tiêu hóa sớm (trong vòng 24-48 giờ sau nhập viện)</a:t>
            </a:r>
          </a:p>
          <a:p>
            <a:pPr algn="just">
              <a:lnSpc>
                <a:spcPct val="100000"/>
              </a:lnSpc>
              <a:spcBef>
                <a:spcPts val="600"/>
              </a:spcBef>
              <a:spcAft>
                <a:spcPts val="0"/>
              </a:spcAft>
            </a:pPr>
            <a:r>
              <a:rPr lang="en-US" sz="1800" b="0" i="0" dirty="0">
                <a:solidFill>
                  <a:srgbClr val="000000"/>
                </a:solidFill>
                <a:effectLst/>
                <a:latin typeface="Arial" panose="020B0604020202020204" pitchFamily="34" charset="0"/>
              </a:rPr>
              <a:t>T</a:t>
            </a:r>
            <a:r>
              <a:rPr lang="vi-VN" sz="1800" b="0" i="0" dirty="0">
                <a:solidFill>
                  <a:srgbClr val="000000"/>
                </a:solidFill>
                <a:effectLst/>
                <a:latin typeface="Arial" panose="020B0604020202020204" pitchFamily="34" charset="0"/>
              </a:rPr>
              <a:t>huốc kháng H</a:t>
            </a:r>
            <a:r>
              <a:rPr lang="vi-VN" sz="1800" b="0" i="0" baseline="-25000" dirty="0">
                <a:solidFill>
                  <a:srgbClr val="000000"/>
                </a:solidFill>
                <a:effectLst/>
                <a:latin typeface="Arial" panose="020B0604020202020204" pitchFamily="34" charset="0"/>
              </a:rPr>
              <a:t>2</a:t>
            </a:r>
            <a:r>
              <a:rPr lang="vi-VN" sz="1800" b="0"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a:t>
            </a:r>
            <a:r>
              <a:rPr lang="vi-VN" sz="1800" b="0" i="0" dirty="0">
                <a:solidFill>
                  <a:srgbClr val="000000"/>
                </a:solidFill>
                <a:effectLst/>
                <a:latin typeface="Arial" panose="020B0604020202020204" pitchFamily="34" charset="0"/>
              </a:rPr>
              <a:t>ức chế bơm proton </a:t>
            </a:r>
            <a:r>
              <a:rPr lang="en-US" sz="1800" b="0" i="0" dirty="0" err="1">
                <a:solidFill>
                  <a:srgbClr val="000000"/>
                </a:solidFill>
                <a:effectLst/>
                <a:latin typeface="Arial" panose="020B0604020202020204" pitchFamily="34" charset="0"/>
              </a:rPr>
              <a:t>nếu</a:t>
            </a:r>
            <a:r>
              <a:rPr lang="vi-VN" sz="1800" b="0" i="0" dirty="0">
                <a:solidFill>
                  <a:srgbClr val="000000"/>
                </a:solidFill>
                <a:effectLst/>
                <a:latin typeface="Arial" panose="020B0604020202020204" pitchFamily="34" charset="0"/>
              </a:rPr>
              <a:t> nguy cơ </a:t>
            </a:r>
            <a:r>
              <a:rPr lang="en-US" sz="1800" b="0" i="0" dirty="0">
                <a:solidFill>
                  <a:srgbClr val="000000"/>
                </a:solidFill>
                <a:effectLst/>
                <a:latin typeface="Arial" panose="020B0604020202020204" pitchFamily="34" charset="0"/>
              </a:rPr>
              <a:t>XHTH</a:t>
            </a:r>
            <a:r>
              <a:rPr lang="vi-VN" sz="1800" b="0"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a:t>
            </a:r>
            <a:r>
              <a:rPr lang="vi-VN" sz="1800" b="0" i="0" dirty="0">
                <a:solidFill>
                  <a:srgbClr val="000000"/>
                </a:solidFill>
                <a:effectLst/>
                <a:latin typeface="Arial" panose="020B0604020202020204" pitchFamily="34" charset="0"/>
              </a:rPr>
              <a:t>thở máy ≥ 48 giờ, </a:t>
            </a:r>
            <a:r>
              <a:rPr lang="en-US" sz="1800" b="0" i="0" dirty="0">
                <a:solidFill>
                  <a:srgbClr val="000000"/>
                </a:solidFill>
                <a:effectLst/>
                <a:latin typeface="Arial" panose="020B0604020202020204" pitchFamily="34" charset="0"/>
              </a:rPr>
              <a:t>RL</a:t>
            </a:r>
            <a:r>
              <a:rPr lang="vi-VN" sz="1800" b="0" i="0" dirty="0">
                <a:solidFill>
                  <a:srgbClr val="000000"/>
                </a:solidFill>
                <a:effectLst/>
                <a:latin typeface="Arial" panose="020B0604020202020204" pitchFamily="34" charset="0"/>
              </a:rPr>
              <a:t> đông máu, điều trị thay thế thận, có bệnh gan, nhiều bệnh nền, suy chức năng đa cơ quan</a:t>
            </a:r>
            <a:r>
              <a:rPr lang="en-US" sz="1800" b="0" i="0" dirty="0">
                <a:solidFill>
                  <a:srgbClr val="000000"/>
                </a:solidFill>
                <a:effectLst/>
                <a:latin typeface="Arial" panose="020B0604020202020204" pitchFamily="34" charset="0"/>
              </a:rPr>
              <a:t>)</a:t>
            </a:r>
            <a:r>
              <a:rPr lang="vi-VN" sz="1800" b="0" i="0" dirty="0">
                <a:solidFill>
                  <a:srgbClr val="000000"/>
                </a:solidFill>
                <a:effectLst/>
                <a:latin typeface="Arial" panose="020B0604020202020204" pitchFamily="34" charset="0"/>
              </a:rPr>
              <a:t>.</a:t>
            </a:r>
          </a:p>
          <a:p>
            <a:pPr marL="0" indent="0" algn="just">
              <a:lnSpc>
                <a:spcPct val="100000"/>
              </a:lnSpc>
              <a:spcAft>
                <a:spcPts val="0"/>
              </a:spcAft>
              <a:buNone/>
            </a:pPr>
            <a:endParaRPr lang="en-US" sz="1800" dirty="0"/>
          </a:p>
        </p:txBody>
      </p:sp>
    </p:spTree>
    <p:extLst>
      <p:ext uri="{BB962C8B-B14F-4D97-AF65-F5344CB8AC3E}">
        <p14:creationId xmlns:p14="http://schemas.microsoft.com/office/powerpoint/2010/main" val="3852049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662C-F010-47A1-A2CC-E2AA7DC49C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A95D85C-B337-4236-A5A4-7899825CA9D8}"/>
              </a:ext>
            </a:extLst>
          </p:cNvPr>
          <p:cNvSpPr>
            <a:spLocks noGrp="1"/>
          </p:cNvSpPr>
          <p:nvPr>
            <p:ph idx="1"/>
          </p:nvPr>
        </p:nvSpPr>
        <p:spPr>
          <a:xfrm>
            <a:off x="303213" y="877186"/>
            <a:ext cx="8718550" cy="5587410"/>
          </a:xfrm>
        </p:spPr>
        <p:txBody>
          <a:bodyPr/>
          <a:lstStyle/>
          <a:p>
            <a:pPr marL="0" indent="0" algn="just">
              <a:spcBef>
                <a:spcPts val="600"/>
              </a:spcBef>
              <a:spcAft>
                <a:spcPts val="0"/>
              </a:spcAft>
              <a:buNone/>
            </a:pPr>
            <a:r>
              <a:rPr lang="vi-VN" sz="2200" b="1" i="1" dirty="0">
                <a:solidFill>
                  <a:srgbClr val="C00000"/>
                </a:solidFill>
                <a:effectLst/>
                <a:latin typeface="Arial" panose="020B0604020202020204" pitchFamily="34" charset="0"/>
              </a:rPr>
              <a:t>7.4. Yếu cơ liên quan tới điều trị hồi sức</a:t>
            </a:r>
            <a:r>
              <a:rPr lang="en-US" sz="2200" b="1" i="1" dirty="0">
                <a:solidFill>
                  <a:srgbClr val="C00000"/>
                </a:solidFill>
                <a:effectLst/>
                <a:latin typeface="Arial" panose="020B0604020202020204" pitchFamily="34" charset="0"/>
              </a:rPr>
              <a:t>:</a:t>
            </a:r>
            <a:endParaRPr lang="vi-VN" sz="2200" b="0" i="0" dirty="0">
              <a:solidFill>
                <a:srgbClr val="C00000"/>
              </a:solidFill>
              <a:effectLst/>
              <a:latin typeface="Arial" panose="020B0604020202020204" pitchFamily="34" charset="0"/>
            </a:endParaRPr>
          </a:p>
          <a:p>
            <a:pPr marL="0" indent="0" algn="just">
              <a:spcBef>
                <a:spcPts val="600"/>
              </a:spcBef>
              <a:spcAft>
                <a:spcPts val="0"/>
              </a:spcAft>
              <a:buNone/>
            </a:pPr>
            <a:r>
              <a:rPr lang="vi-VN" sz="2200" b="0" i="0" dirty="0">
                <a:solidFill>
                  <a:srgbClr val="000000"/>
                </a:solidFill>
                <a:effectLst/>
                <a:latin typeface="Arial" panose="020B0604020202020204" pitchFamily="34" charset="0"/>
              </a:rPr>
              <a:t>Khi có thể, tích cực cho vận động sớm trong quá trình điều trị.</a:t>
            </a:r>
            <a:endParaRPr lang="en-US" sz="2200" b="0" i="0" dirty="0">
              <a:solidFill>
                <a:srgbClr val="000000"/>
              </a:solidFill>
              <a:effectLst/>
              <a:latin typeface="Arial" panose="020B0604020202020204" pitchFamily="34" charset="0"/>
            </a:endParaRPr>
          </a:p>
          <a:p>
            <a:pPr marL="0" indent="0" algn="just">
              <a:spcBef>
                <a:spcPts val="600"/>
              </a:spcBef>
              <a:spcAft>
                <a:spcPts val="0"/>
              </a:spcAft>
              <a:buNone/>
            </a:pPr>
            <a:endParaRPr lang="vi-VN" sz="2200" b="0" i="0" dirty="0">
              <a:solidFill>
                <a:srgbClr val="000000"/>
              </a:solidFill>
              <a:effectLst/>
              <a:latin typeface="Arial" panose="020B0604020202020204" pitchFamily="34" charset="0"/>
            </a:endParaRPr>
          </a:p>
          <a:p>
            <a:pPr marL="0" indent="0" algn="just">
              <a:spcBef>
                <a:spcPts val="600"/>
              </a:spcBef>
              <a:spcAft>
                <a:spcPts val="0"/>
              </a:spcAft>
              <a:buNone/>
            </a:pPr>
            <a:r>
              <a:rPr lang="en-US" sz="2200" b="1" dirty="0">
                <a:solidFill>
                  <a:srgbClr val="C00000"/>
                </a:solidFill>
                <a:latin typeface="Arial" panose="020B0604020202020204" pitchFamily="34" charset="0"/>
              </a:rPr>
              <a:t>VIII</a:t>
            </a:r>
            <a:r>
              <a:rPr lang="vi-VN" sz="2200" b="1" i="0" u="none" strike="noStrike" dirty="0">
                <a:solidFill>
                  <a:srgbClr val="C00000"/>
                </a:solidFill>
                <a:effectLst/>
                <a:latin typeface="Arial" panose="020B0604020202020204" pitchFamily="34" charset="0"/>
              </a:rPr>
              <a:t>. Một số quần thể đặc biệt</a:t>
            </a:r>
            <a:r>
              <a:rPr lang="en-US" sz="2200" b="1" i="0" u="none" strike="noStrike" dirty="0">
                <a:solidFill>
                  <a:srgbClr val="C00000"/>
                </a:solidFill>
                <a:effectLst/>
                <a:latin typeface="Arial" panose="020B0604020202020204" pitchFamily="34" charset="0"/>
              </a:rPr>
              <a:t>:</a:t>
            </a:r>
            <a:endParaRPr lang="vi-VN" sz="2200" b="0" i="0" dirty="0">
              <a:solidFill>
                <a:srgbClr val="C00000"/>
              </a:solidFill>
              <a:effectLst/>
              <a:latin typeface="Arial" panose="020B0604020202020204" pitchFamily="34" charset="0"/>
            </a:endParaRPr>
          </a:p>
          <a:p>
            <a:pPr marL="0" indent="0" algn="just">
              <a:spcBef>
                <a:spcPts val="600"/>
              </a:spcBef>
              <a:spcAft>
                <a:spcPts val="0"/>
              </a:spcAft>
              <a:buNone/>
            </a:pPr>
            <a:r>
              <a:rPr lang="vi-VN" sz="2200" b="1" i="1" dirty="0">
                <a:solidFill>
                  <a:srgbClr val="C00000"/>
                </a:solidFill>
                <a:effectLst/>
                <a:latin typeface="Arial" panose="020B0604020202020204" pitchFamily="34" charset="0"/>
              </a:rPr>
              <a:t>8.1. Phụ nữ mang thai</a:t>
            </a:r>
            <a:r>
              <a:rPr lang="en-US" sz="2200" b="1" i="1" dirty="0">
                <a:solidFill>
                  <a:srgbClr val="C00000"/>
                </a:solidFill>
                <a:effectLst/>
                <a:latin typeface="Arial" panose="020B0604020202020204" pitchFamily="34" charset="0"/>
              </a:rPr>
              <a:t>:</a:t>
            </a:r>
            <a:endParaRPr lang="vi-VN" sz="2200" b="1" i="0" dirty="0">
              <a:solidFill>
                <a:srgbClr val="C00000"/>
              </a:solidFill>
              <a:effectLst/>
              <a:latin typeface="Arial" panose="020B0604020202020204" pitchFamily="34" charset="0"/>
            </a:endParaRPr>
          </a:p>
          <a:p>
            <a:pPr algn="just">
              <a:spcBef>
                <a:spcPts val="600"/>
              </a:spcBef>
              <a:spcAft>
                <a:spcPts val="0"/>
              </a:spcAft>
            </a:pPr>
            <a:r>
              <a:rPr lang="vi-VN" sz="2200" b="0" i="0" dirty="0">
                <a:solidFill>
                  <a:srgbClr val="000000"/>
                </a:solidFill>
                <a:effectLst/>
                <a:latin typeface="Arial" panose="020B0604020202020204" pitchFamily="34" charset="0"/>
              </a:rPr>
              <a:t>Khi nghi ngờ hoặc khẳng định nhiễm SARS-CoV-2 cần được điều trị theo các biện pháp như trên</a:t>
            </a:r>
            <a:r>
              <a:rPr lang="en-US" sz="2200" b="0" i="0" dirty="0">
                <a:solidFill>
                  <a:srgbClr val="000000"/>
                </a:solidFill>
                <a:effectLst/>
                <a:latin typeface="Arial" panose="020B0604020202020204" pitchFamily="34" charset="0"/>
              </a:rPr>
              <a:t>.</a:t>
            </a:r>
          </a:p>
          <a:p>
            <a:pPr algn="just">
              <a:spcBef>
                <a:spcPts val="600"/>
              </a:spcBef>
              <a:spcAft>
                <a:spcPts val="0"/>
              </a:spcAft>
            </a:pPr>
            <a:r>
              <a:rPr lang="en-US" sz="2200" b="0" i="0" dirty="0">
                <a:solidFill>
                  <a:srgbClr val="000000"/>
                </a:solidFill>
                <a:effectLst/>
                <a:latin typeface="Arial" panose="020B0604020202020204" pitchFamily="34" charset="0"/>
              </a:rPr>
              <a:t>C</a:t>
            </a:r>
            <a:r>
              <a:rPr lang="vi-VN" sz="2200" b="0" i="0" dirty="0">
                <a:solidFill>
                  <a:srgbClr val="000000"/>
                </a:solidFill>
                <a:effectLst/>
                <a:latin typeface="Arial" panose="020B0604020202020204" pitchFamily="34" charset="0"/>
              </a:rPr>
              <a:t>hú ý tới những thay đổi sinh lý khi mang thai.</a:t>
            </a:r>
          </a:p>
          <a:p>
            <a:pPr marL="0" indent="0" algn="just">
              <a:spcBef>
                <a:spcPts val="600"/>
              </a:spcBef>
              <a:spcAft>
                <a:spcPts val="0"/>
              </a:spcAft>
              <a:buNone/>
            </a:pPr>
            <a:r>
              <a:rPr lang="vi-VN" sz="2200" b="1" i="1" dirty="0">
                <a:solidFill>
                  <a:srgbClr val="C00000"/>
                </a:solidFill>
                <a:effectLst/>
                <a:latin typeface="Arial" panose="020B0604020202020204" pitchFamily="34" charset="0"/>
              </a:rPr>
              <a:t>8.2. Người cao tuổi</a:t>
            </a:r>
            <a:r>
              <a:rPr lang="en-US" sz="2200" b="1" i="1" dirty="0">
                <a:solidFill>
                  <a:srgbClr val="C00000"/>
                </a:solidFill>
                <a:effectLst/>
                <a:latin typeface="Arial" panose="020B0604020202020204" pitchFamily="34" charset="0"/>
              </a:rPr>
              <a:t>:</a:t>
            </a:r>
            <a:endParaRPr lang="vi-VN" sz="2200" b="1" i="0" dirty="0">
              <a:solidFill>
                <a:srgbClr val="C00000"/>
              </a:solidFill>
              <a:effectLst/>
              <a:latin typeface="Arial" panose="020B0604020202020204" pitchFamily="34" charset="0"/>
            </a:endParaRPr>
          </a:p>
          <a:p>
            <a:pPr algn="just">
              <a:spcBef>
                <a:spcPts val="600"/>
              </a:spcBef>
              <a:spcAft>
                <a:spcPts val="0"/>
              </a:spcAft>
            </a:pPr>
            <a:r>
              <a:rPr lang="vi-VN" sz="2200" b="0" i="0" dirty="0">
                <a:solidFill>
                  <a:srgbClr val="000000"/>
                </a:solidFill>
                <a:effectLst/>
                <a:latin typeface="Arial" panose="020B0604020202020204" pitchFamily="34" charset="0"/>
              </a:rPr>
              <a:t>Người cao tuổi với các bệnh lý nền</a:t>
            </a:r>
            <a:r>
              <a:rPr lang="en-US" sz="2200" b="0" i="0" dirty="0">
                <a:solidFill>
                  <a:srgbClr val="000000"/>
                </a:solidFill>
                <a:effectLst/>
                <a:latin typeface="Arial" panose="020B0604020202020204" pitchFamily="34" charset="0"/>
              </a:rPr>
              <a:t>:</a:t>
            </a:r>
            <a:r>
              <a:rPr lang="vi-VN" sz="2200" b="0" i="0" dirty="0">
                <a:solidFill>
                  <a:srgbClr val="000000"/>
                </a:solidFill>
                <a:effectLst/>
                <a:latin typeface="Arial" panose="020B0604020202020204" pitchFamily="34" charset="0"/>
              </a:rPr>
              <a:t> </a:t>
            </a:r>
            <a:r>
              <a:rPr lang="en-US" sz="2200" b="0" i="0" dirty="0">
                <a:solidFill>
                  <a:srgbClr val="000000"/>
                </a:solidFill>
                <a:effectLst/>
                <a:latin typeface="Arial" panose="020B0604020202020204" pitchFamily="34" charset="0"/>
              </a:rPr>
              <a:t>T</a:t>
            </a:r>
            <a:r>
              <a:rPr lang="vi-VN" sz="2200" b="0" i="0" dirty="0">
                <a:solidFill>
                  <a:srgbClr val="000000"/>
                </a:solidFill>
                <a:effectLst/>
                <a:latin typeface="Arial" panose="020B0604020202020204" pitchFamily="34" charset="0"/>
              </a:rPr>
              <a:t>ăng nguy cơ mắc bệnh nặng và tử vong. </a:t>
            </a:r>
            <a:endParaRPr lang="en-US" sz="2200" b="0" i="0" dirty="0">
              <a:solidFill>
                <a:srgbClr val="000000"/>
              </a:solidFill>
              <a:effectLst/>
              <a:latin typeface="Arial" panose="020B0604020202020204" pitchFamily="34" charset="0"/>
            </a:endParaRPr>
          </a:p>
          <a:p>
            <a:pPr algn="just">
              <a:spcBef>
                <a:spcPts val="600"/>
              </a:spcBef>
              <a:spcAft>
                <a:spcPts val="0"/>
              </a:spcAft>
            </a:pPr>
            <a:r>
              <a:rPr lang="vi-VN" sz="2200" b="0" i="0" dirty="0">
                <a:solidFill>
                  <a:srgbClr val="000000"/>
                </a:solidFill>
                <a:effectLst/>
                <a:latin typeface="Arial" panose="020B0604020202020204" pitchFamily="34" charset="0"/>
              </a:rPr>
              <a:t>Chăm sóc và điều trị cần phối hợp các chuyên khoa</a:t>
            </a:r>
            <a:r>
              <a:rPr lang="en-US" sz="2200" b="0" i="0" dirty="0">
                <a:solidFill>
                  <a:srgbClr val="000000"/>
                </a:solidFill>
                <a:effectLst/>
                <a:latin typeface="Arial" panose="020B0604020202020204" pitchFamily="34" charset="0"/>
              </a:rPr>
              <a:t>.</a:t>
            </a:r>
          </a:p>
          <a:p>
            <a:pPr algn="just">
              <a:spcBef>
                <a:spcPts val="600"/>
              </a:spcBef>
              <a:spcAft>
                <a:spcPts val="0"/>
              </a:spcAft>
            </a:pPr>
            <a:r>
              <a:rPr lang="en-US" sz="2200" b="0" i="0" dirty="0">
                <a:solidFill>
                  <a:srgbClr val="000000"/>
                </a:solidFill>
                <a:effectLst/>
                <a:latin typeface="Arial" panose="020B0604020202020204" pitchFamily="34" charset="0"/>
              </a:rPr>
              <a:t>C</a:t>
            </a:r>
            <a:r>
              <a:rPr lang="vi-VN" sz="2200" b="0" i="0" dirty="0">
                <a:solidFill>
                  <a:srgbClr val="000000"/>
                </a:solidFill>
                <a:effectLst/>
                <a:latin typeface="Arial" panose="020B0604020202020204" pitchFamily="34" charset="0"/>
              </a:rPr>
              <a:t>hú ý tới những thay đổi sinh lý ở người cao tuổi</a:t>
            </a:r>
            <a:r>
              <a:rPr lang="en-US" sz="2200" b="0" i="0" dirty="0">
                <a:solidFill>
                  <a:srgbClr val="000000"/>
                </a:solidFill>
                <a:effectLst/>
                <a:latin typeface="Arial" panose="020B0604020202020204" pitchFamily="34" charset="0"/>
              </a:rPr>
              <a:t>.</a:t>
            </a:r>
          </a:p>
          <a:p>
            <a:pPr algn="just">
              <a:spcBef>
                <a:spcPts val="600"/>
              </a:spcBef>
              <a:spcAft>
                <a:spcPts val="0"/>
              </a:spcAft>
            </a:pPr>
            <a:r>
              <a:rPr lang="en-US" sz="2200" b="0" i="0" dirty="0">
                <a:solidFill>
                  <a:srgbClr val="000000"/>
                </a:solidFill>
                <a:effectLst/>
                <a:latin typeface="Arial" panose="020B0604020202020204" pitchFamily="34" charset="0"/>
              </a:rPr>
              <a:t>T</a:t>
            </a:r>
            <a:r>
              <a:rPr lang="vi-VN" sz="2200" b="0" i="0" dirty="0">
                <a:solidFill>
                  <a:srgbClr val="000000"/>
                </a:solidFill>
                <a:effectLst/>
                <a:latin typeface="Arial" panose="020B0604020202020204" pitchFamily="34" charset="0"/>
              </a:rPr>
              <a:t>ương tác thuốc trong quá trình điều trị.</a:t>
            </a:r>
            <a:endParaRPr lang="en-US" sz="2200" b="0" i="0" dirty="0">
              <a:solidFill>
                <a:srgbClr val="000000"/>
              </a:solidFill>
              <a:effectLst/>
              <a:latin typeface="Arial" panose="020B0604020202020204" pitchFamily="34" charset="0"/>
            </a:endParaRPr>
          </a:p>
          <a:p>
            <a:pPr algn="just">
              <a:spcBef>
                <a:spcPts val="600"/>
              </a:spcBef>
              <a:spcAft>
                <a:spcPts val="0"/>
              </a:spcAft>
            </a:pPr>
            <a:r>
              <a:rPr lang="en-US" sz="2200" dirty="0" err="1">
                <a:solidFill>
                  <a:srgbClr val="000000"/>
                </a:solidFill>
                <a:latin typeface="Arial" panose="020B0604020202020204" pitchFamily="34" charset="0"/>
              </a:rPr>
              <a:t>Chăm</a:t>
            </a:r>
            <a:r>
              <a:rPr lang="en-US" sz="2200" dirty="0">
                <a:solidFill>
                  <a:srgbClr val="000000"/>
                </a:solidFill>
                <a:latin typeface="Arial" panose="020B0604020202020204" pitchFamily="34" charset="0"/>
              </a:rPr>
              <a:t> </a:t>
            </a:r>
            <a:r>
              <a:rPr lang="en-US" sz="2200" dirty="0" err="1">
                <a:solidFill>
                  <a:srgbClr val="000000"/>
                </a:solidFill>
                <a:latin typeface="Arial" panose="020B0604020202020204" pitchFamily="34" charset="0"/>
              </a:rPr>
              <a:t>sóc</a:t>
            </a:r>
            <a:r>
              <a:rPr lang="en-US" sz="2200" dirty="0">
                <a:solidFill>
                  <a:srgbClr val="000000"/>
                </a:solidFill>
                <a:latin typeface="Arial" panose="020B0604020202020204" pitchFamily="34" charset="0"/>
              </a:rPr>
              <a:t> </a:t>
            </a:r>
            <a:r>
              <a:rPr lang="en-US" sz="2200" dirty="0" err="1">
                <a:solidFill>
                  <a:srgbClr val="000000"/>
                </a:solidFill>
                <a:latin typeface="Arial" panose="020B0604020202020204" pitchFamily="34" charset="0"/>
              </a:rPr>
              <a:t>giảm</a:t>
            </a:r>
            <a:r>
              <a:rPr lang="en-US" sz="2200" dirty="0">
                <a:solidFill>
                  <a:srgbClr val="000000"/>
                </a:solidFill>
                <a:latin typeface="Arial" panose="020B0604020202020204" pitchFamily="34" charset="0"/>
              </a:rPr>
              <a:t> </a:t>
            </a:r>
            <a:r>
              <a:rPr lang="en-US" sz="2200" dirty="0" err="1">
                <a:solidFill>
                  <a:srgbClr val="000000"/>
                </a:solidFill>
                <a:latin typeface="Arial" panose="020B0604020202020204" pitchFamily="34" charset="0"/>
              </a:rPr>
              <a:t>nhẹ</a:t>
            </a:r>
            <a:r>
              <a:rPr lang="en-US" sz="2200" dirty="0">
                <a:solidFill>
                  <a:srgbClr val="000000"/>
                </a:solidFill>
                <a:latin typeface="Arial" panose="020B0604020202020204" pitchFamily="34" charset="0"/>
              </a:rPr>
              <a:t>.</a:t>
            </a:r>
            <a:endParaRPr lang="vi-VN" sz="2200" b="0" i="0" dirty="0">
              <a:solidFill>
                <a:srgbClr val="000000"/>
              </a:solidFill>
              <a:effectLst/>
              <a:latin typeface="Arial" panose="020B0604020202020204" pitchFamily="34" charset="0"/>
            </a:endParaRPr>
          </a:p>
          <a:p>
            <a:pPr marL="0" indent="0" algn="just">
              <a:spcAft>
                <a:spcPts val="0"/>
              </a:spcAft>
              <a:buNone/>
            </a:pPr>
            <a:endParaRPr lang="en-US" sz="2200" dirty="0"/>
          </a:p>
        </p:txBody>
      </p:sp>
    </p:spTree>
    <p:extLst>
      <p:ext uri="{BB962C8B-B14F-4D97-AF65-F5344CB8AC3E}">
        <p14:creationId xmlns:p14="http://schemas.microsoft.com/office/powerpoint/2010/main" val="251188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39A8-E2EE-41FD-BBF5-6B963FC6DB88}"/>
              </a:ext>
            </a:extLst>
          </p:cNvPr>
          <p:cNvSpPr>
            <a:spLocks noGrp="1"/>
          </p:cNvSpPr>
          <p:nvPr>
            <p:ph type="title"/>
          </p:nvPr>
        </p:nvSpPr>
        <p:spPr>
          <a:xfrm>
            <a:off x="265999" y="272275"/>
            <a:ext cx="8718550" cy="647441"/>
          </a:xfrm>
        </p:spPr>
        <p:txBody>
          <a:bodyPr/>
          <a:lstStyle/>
          <a:p>
            <a:pPr algn="ctr"/>
            <a:r>
              <a:rPr lang="en-US" b="1" dirty="0">
                <a:solidFill>
                  <a:srgbClr val="C00000"/>
                </a:solidFill>
                <a:latin typeface="Arial" panose="020B0604020202020204" pitchFamily="34" charset="0"/>
              </a:rPr>
              <a:t>IX- </a:t>
            </a:r>
            <a:r>
              <a:rPr lang="vi-VN" b="1" dirty="0">
                <a:solidFill>
                  <a:srgbClr val="C00000"/>
                </a:solidFill>
                <a:latin typeface="Arial" panose="020B0604020202020204" pitchFamily="34" charset="0"/>
              </a:rPr>
              <a:t>TIÊU CHUẨN XUẤT VIỆN</a:t>
            </a:r>
            <a:br>
              <a:rPr lang="vi-VN" dirty="0">
                <a:solidFill>
                  <a:srgbClr val="000000"/>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AAE8D31-42C0-4D4A-82A8-10A5FE91B746}"/>
              </a:ext>
            </a:extLst>
          </p:cNvPr>
          <p:cNvSpPr>
            <a:spLocks noGrp="1"/>
          </p:cNvSpPr>
          <p:nvPr>
            <p:ph idx="1"/>
          </p:nvPr>
        </p:nvSpPr>
        <p:spPr>
          <a:xfrm>
            <a:off x="265999" y="836465"/>
            <a:ext cx="8612002" cy="6207605"/>
          </a:xfrm>
        </p:spPr>
        <p:txBody>
          <a:bodyPr/>
          <a:lstStyle/>
          <a:p>
            <a:pPr marL="0" indent="0" algn="just">
              <a:lnSpc>
                <a:spcPct val="100000"/>
              </a:lnSpc>
              <a:spcBef>
                <a:spcPts val="600"/>
              </a:spcBef>
              <a:spcAft>
                <a:spcPts val="600"/>
              </a:spcAft>
              <a:buNone/>
            </a:pPr>
            <a:r>
              <a:rPr lang="en-US" sz="2000" b="1" i="0" u="none" strike="noStrike" dirty="0">
                <a:solidFill>
                  <a:srgbClr val="C00000"/>
                </a:solidFill>
                <a:effectLst/>
                <a:latin typeface="Arial" panose="020B0604020202020204" pitchFamily="34" charset="0"/>
              </a:rPr>
              <a:t>9.</a:t>
            </a:r>
            <a:r>
              <a:rPr lang="vi-VN" sz="2000" b="1" i="0" u="none" strike="noStrike" dirty="0">
                <a:solidFill>
                  <a:srgbClr val="C00000"/>
                </a:solidFill>
                <a:effectLst/>
                <a:latin typeface="Arial" panose="020B0604020202020204" pitchFamily="34" charset="0"/>
              </a:rPr>
              <a:t>1. Người bệnh được xuất viện khi có đủ các tiêu chuẩn sau</a:t>
            </a:r>
            <a:r>
              <a:rPr lang="en-US" sz="2000" b="1" i="0" u="none" strike="noStrike" dirty="0">
                <a:solidFill>
                  <a:srgbClr val="C00000"/>
                </a:solidFill>
                <a:effectLst/>
                <a:latin typeface="Arial" panose="020B0604020202020204" pitchFamily="34" charset="0"/>
              </a:rPr>
              <a:t>:</a:t>
            </a:r>
            <a:endParaRPr lang="vi-VN" sz="2000" b="1" i="0" dirty="0">
              <a:solidFill>
                <a:srgbClr val="C00000"/>
              </a:solidFill>
              <a:effectLst/>
              <a:latin typeface="Arial" panose="020B0604020202020204" pitchFamily="34" charset="0"/>
            </a:endParaRPr>
          </a:p>
          <a:p>
            <a:pPr marL="0" indent="0" algn="just">
              <a:lnSpc>
                <a:spcPct val="100000"/>
              </a:lnSpc>
              <a:spcBef>
                <a:spcPts val="600"/>
              </a:spcBef>
              <a:spcAft>
                <a:spcPts val="600"/>
              </a:spcAft>
              <a:buNone/>
            </a:pPr>
            <a:r>
              <a:rPr lang="en-US" sz="2000" b="1" i="0" dirty="0">
                <a:solidFill>
                  <a:srgbClr val="C00000"/>
                </a:solidFill>
                <a:effectLst/>
                <a:latin typeface="Arial" panose="020B0604020202020204" pitchFamily="34" charset="0"/>
              </a:rPr>
              <a:t>9.</a:t>
            </a:r>
            <a:r>
              <a:rPr lang="vi-VN" sz="2000" b="1" i="0" dirty="0">
                <a:solidFill>
                  <a:srgbClr val="C00000"/>
                </a:solidFill>
                <a:effectLst/>
                <a:latin typeface="Arial" panose="020B0604020202020204" pitchFamily="34" charset="0"/>
              </a:rPr>
              <a:t>1.1. Người có triệu chứng</a:t>
            </a:r>
          </a:p>
          <a:p>
            <a:pPr algn="just">
              <a:lnSpc>
                <a:spcPct val="100000"/>
              </a:lnSpc>
              <a:spcBef>
                <a:spcPts val="600"/>
              </a:spcBef>
              <a:spcAft>
                <a:spcPts val="600"/>
              </a:spcAft>
            </a:pPr>
            <a:r>
              <a:rPr lang="vi-VN" sz="2000" i="0" dirty="0">
                <a:solidFill>
                  <a:srgbClr val="000000"/>
                </a:solidFill>
                <a:effectLst/>
                <a:latin typeface="Arial" panose="020B0604020202020204" pitchFamily="34" charset="0"/>
              </a:rPr>
              <a:t>Hết sốt, các triệu chứng lâm sàng cải thiện, toàn trạng tốt, các dấu hiệu sinh tồn ổn định, chức năng các cơ quan bình thường, xét nghiệm máu trở về bình thường, X-quang phổi cải thiện.</a:t>
            </a:r>
          </a:p>
          <a:p>
            <a:pPr algn="just">
              <a:lnSpc>
                <a:spcPct val="100000"/>
              </a:lnSpc>
              <a:spcBef>
                <a:spcPts val="600"/>
              </a:spcBef>
              <a:spcAft>
                <a:spcPts val="600"/>
              </a:spcAft>
            </a:pPr>
            <a:r>
              <a:rPr lang="en-US" sz="2000" i="0" dirty="0">
                <a:solidFill>
                  <a:srgbClr val="000000"/>
                </a:solidFill>
                <a:effectLst/>
                <a:latin typeface="Arial" panose="020B0604020202020204" pitchFamily="34" charset="0"/>
              </a:rPr>
              <a:t>C</a:t>
            </a:r>
            <a:r>
              <a:rPr lang="vi-VN" sz="2000" i="0" dirty="0">
                <a:solidFill>
                  <a:srgbClr val="000000"/>
                </a:solidFill>
                <a:effectLst/>
                <a:latin typeface="Arial" panose="020B0604020202020204" pitchFamily="34" charset="0"/>
              </a:rPr>
              <a:t>ách ly tập trung tại cơ sở y tế tối thiểu 14 ngày từ khi có triệu chứng lâm sàng đầu tiên VÀ tối thiểu hai mẫu bệnh phẩm liên tiếp </a:t>
            </a:r>
            <a:r>
              <a:rPr lang="vi-VN" sz="2000" i="1" dirty="0">
                <a:solidFill>
                  <a:srgbClr val="000000"/>
                </a:solidFill>
                <a:effectLst/>
                <a:latin typeface="Arial" panose="020B0604020202020204" pitchFamily="34" charset="0"/>
              </a:rPr>
              <a:t>(cách nhau 48</a:t>
            </a:r>
            <a:r>
              <a:rPr lang="en-US" sz="2000" i="1" dirty="0">
                <a:solidFill>
                  <a:srgbClr val="000000"/>
                </a:solidFill>
                <a:effectLst/>
                <a:latin typeface="Arial" panose="020B0604020202020204" pitchFamily="34" charset="0"/>
              </a:rPr>
              <a:t>-</a:t>
            </a:r>
            <a:r>
              <a:rPr lang="vi-VN" sz="2000" i="1" dirty="0">
                <a:solidFill>
                  <a:srgbClr val="000000"/>
                </a:solidFill>
                <a:effectLst/>
                <a:latin typeface="Arial" panose="020B0604020202020204" pitchFamily="34" charset="0"/>
              </a:rPr>
              <a:t>72 giờ)</a:t>
            </a:r>
            <a:r>
              <a:rPr lang="vi-VN" sz="2000" i="0" dirty="0">
                <a:solidFill>
                  <a:srgbClr val="000000"/>
                </a:solidFill>
                <a:effectLst/>
                <a:latin typeface="Arial" panose="020B0604020202020204" pitchFamily="34" charset="0"/>
              </a:rPr>
              <a:t> âm tính với SARS-CoV-2 bằng phương pháp real-time RT-PCR; thời gian từ khi lấy mẫu bệnh phẩm cuối cùng tới khi ra viện không quá 24h.</a:t>
            </a:r>
          </a:p>
          <a:p>
            <a:pPr marL="0" indent="0" algn="just">
              <a:lnSpc>
                <a:spcPct val="100000"/>
              </a:lnSpc>
              <a:spcBef>
                <a:spcPts val="600"/>
              </a:spcBef>
              <a:spcAft>
                <a:spcPts val="600"/>
              </a:spcAft>
              <a:buNone/>
            </a:pPr>
            <a:r>
              <a:rPr lang="en-US" sz="2000" b="1" i="0" dirty="0">
                <a:solidFill>
                  <a:srgbClr val="C00000"/>
                </a:solidFill>
                <a:effectLst/>
                <a:latin typeface="Arial" panose="020B0604020202020204" pitchFamily="34" charset="0"/>
              </a:rPr>
              <a:t>9.</a:t>
            </a:r>
            <a:r>
              <a:rPr lang="vi-VN" sz="2000" b="1" i="0" dirty="0">
                <a:solidFill>
                  <a:srgbClr val="C00000"/>
                </a:solidFill>
                <a:effectLst/>
                <a:latin typeface="Arial" panose="020B0604020202020204" pitchFamily="34" charset="0"/>
              </a:rPr>
              <a:t>1.2. Người không có triệu chứng</a:t>
            </a:r>
          </a:p>
          <a:p>
            <a:pPr algn="just">
              <a:lnSpc>
                <a:spcPct val="100000"/>
              </a:lnSpc>
              <a:spcBef>
                <a:spcPts val="600"/>
              </a:spcBef>
              <a:spcAft>
                <a:spcPts val="600"/>
              </a:spcAft>
            </a:pPr>
            <a:r>
              <a:rPr lang="vi-VN" sz="2000" i="0" dirty="0">
                <a:solidFill>
                  <a:srgbClr val="000000"/>
                </a:solidFill>
                <a:effectLst/>
                <a:latin typeface="Arial" panose="020B0604020202020204" pitchFamily="34" charset="0"/>
              </a:rPr>
              <a:t>Cách ly tập trung tại cơ sở y tế tối thiểu 14 ngày VÀ tối thiểu hai mẫu bệnh phẩm liên tiếp </a:t>
            </a:r>
            <a:r>
              <a:rPr lang="vi-VN" sz="2000" i="1" dirty="0">
                <a:solidFill>
                  <a:srgbClr val="000000"/>
                </a:solidFill>
                <a:effectLst/>
                <a:latin typeface="Arial" panose="020B0604020202020204" pitchFamily="34" charset="0"/>
              </a:rPr>
              <a:t>(cách nhau từ 48 đến 72 giờ)</a:t>
            </a:r>
            <a:r>
              <a:rPr lang="vi-VN" sz="2000" i="0" dirty="0">
                <a:solidFill>
                  <a:srgbClr val="000000"/>
                </a:solidFill>
                <a:effectLst/>
                <a:latin typeface="Arial" panose="020B0604020202020204" pitchFamily="34" charset="0"/>
              </a:rPr>
              <a:t> xét nghiệm âm tính với SARS-CoV-2 bằng phương pháp realtime RT-PCR; thời gian từ khi lấy mẫu bệnh phẩm cuối cùng tới khi ra viện không quá 24h.</a:t>
            </a:r>
            <a:endParaRPr lang="en-US" sz="2000" dirty="0"/>
          </a:p>
        </p:txBody>
      </p:sp>
    </p:spTree>
    <p:extLst>
      <p:ext uri="{BB962C8B-B14F-4D97-AF65-F5344CB8AC3E}">
        <p14:creationId xmlns:p14="http://schemas.microsoft.com/office/powerpoint/2010/main" val="2164742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39A8-E2EE-41FD-BBF5-6B963FC6DB88}"/>
              </a:ext>
            </a:extLst>
          </p:cNvPr>
          <p:cNvSpPr>
            <a:spLocks noGrp="1"/>
          </p:cNvSpPr>
          <p:nvPr>
            <p:ph type="title"/>
          </p:nvPr>
        </p:nvSpPr>
        <p:spPr>
          <a:xfrm>
            <a:off x="265999" y="272275"/>
            <a:ext cx="8718550" cy="647441"/>
          </a:xfrm>
        </p:spPr>
        <p:txBody>
          <a:bodyPr/>
          <a:lstStyle/>
          <a:p>
            <a:pPr algn="ctr"/>
            <a:r>
              <a:rPr lang="en-US" b="1" dirty="0">
                <a:solidFill>
                  <a:srgbClr val="C00000"/>
                </a:solidFill>
                <a:latin typeface="Arial" panose="020B0604020202020204" pitchFamily="34" charset="0"/>
              </a:rPr>
              <a:t>IX- </a:t>
            </a:r>
            <a:r>
              <a:rPr lang="vi-VN" b="1" dirty="0">
                <a:solidFill>
                  <a:srgbClr val="C00000"/>
                </a:solidFill>
                <a:latin typeface="Arial" panose="020B0604020202020204" pitchFamily="34" charset="0"/>
              </a:rPr>
              <a:t>TIÊU CHUẨN XUẤT VIỆN</a:t>
            </a:r>
            <a:br>
              <a:rPr lang="vi-VN" dirty="0">
                <a:solidFill>
                  <a:srgbClr val="000000"/>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AAE8D31-42C0-4D4A-82A8-10A5FE91B746}"/>
              </a:ext>
            </a:extLst>
          </p:cNvPr>
          <p:cNvSpPr>
            <a:spLocks noGrp="1"/>
          </p:cNvSpPr>
          <p:nvPr>
            <p:ph idx="1"/>
          </p:nvPr>
        </p:nvSpPr>
        <p:spPr>
          <a:xfrm>
            <a:off x="265999" y="1089837"/>
            <a:ext cx="8484596" cy="5954233"/>
          </a:xfrm>
        </p:spPr>
        <p:txBody>
          <a:bodyPr/>
          <a:lstStyle/>
          <a:p>
            <a:pPr marL="0" indent="0" algn="just">
              <a:spcBef>
                <a:spcPts val="600"/>
              </a:spcBef>
              <a:spcAft>
                <a:spcPts val="600"/>
              </a:spcAft>
              <a:buNone/>
            </a:pPr>
            <a:r>
              <a:rPr lang="en-US" b="1" i="0" u="none" strike="noStrike" dirty="0">
                <a:solidFill>
                  <a:srgbClr val="C00000"/>
                </a:solidFill>
                <a:effectLst/>
                <a:latin typeface="Arial" panose="020B0604020202020204" pitchFamily="34" charset="0"/>
              </a:rPr>
              <a:t>9.</a:t>
            </a:r>
            <a:r>
              <a:rPr lang="vi-VN" b="1" i="0" u="none" strike="noStrike" dirty="0">
                <a:solidFill>
                  <a:srgbClr val="C00000"/>
                </a:solidFill>
                <a:effectLst/>
                <a:latin typeface="Arial" panose="020B0604020202020204" pitchFamily="34" charset="0"/>
              </a:rPr>
              <a:t>2. Theo dõi sau xuất viện</a:t>
            </a:r>
            <a:r>
              <a:rPr lang="en-US" b="1" i="0" u="none" strike="noStrike" dirty="0">
                <a:solidFill>
                  <a:srgbClr val="C00000"/>
                </a:solidFill>
                <a:effectLst/>
                <a:latin typeface="Arial" panose="020B0604020202020204" pitchFamily="34" charset="0"/>
              </a:rPr>
              <a:t>:</a:t>
            </a:r>
            <a:endParaRPr lang="vi-VN" b="1" i="0" dirty="0">
              <a:solidFill>
                <a:srgbClr val="C00000"/>
              </a:solidFill>
              <a:effectLst/>
              <a:latin typeface="Arial" panose="020B0604020202020204" pitchFamily="34" charset="0"/>
            </a:endParaRPr>
          </a:p>
          <a:p>
            <a:pPr algn="just">
              <a:spcBef>
                <a:spcPts val="600"/>
              </a:spcBef>
              <a:spcAft>
                <a:spcPts val="600"/>
              </a:spcAft>
            </a:pPr>
            <a:r>
              <a:rPr lang="vi-VN" i="0" dirty="0">
                <a:solidFill>
                  <a:srgbClr val="000000"/>
                </a:solidFill>
                <a:effectLst/>
                <a:latin typeface="Arial" panose="020B0604020202020204" pitchFamily="34" charset="0"/>
              </a:rPr>
              <a:t>Người bệnh cần tiếp tục được cách ly phù hợp tại nhà dưới sự giám sát của Y tế cơ sở và CDC địa phương thêm 14 ngày</a:t>
            </a:r>
            <a:r>
              <a:rPr lang="en-US" i="0" dirty="0">
                <a:solidFill>
                  <a:srgbClr val="000000"/>
                </a:solidFill>
                <a:effectLst/>
                <a:latin typeface="Arial" panose="020B0604020202020204" pitchFamily="34" charset="0"/>
              </a:rPr>
              <a:t>.</a:t>
            </a:r>
          </a:p>
          <a:p>
            <a:pPr algn="just">
              <a:spcBef>
                <a:spcPts val="600"/>
              </a:spcBef>
              <a:spcAft>
                <a:spcPts val="600"/>
              </a:spcAft>
            </a:pPr>
            <a:r>
              <a:rPr lang="en-US" i="0" dirty="0">
                <a:solidFill>
                  <a:srgbClr val="000000"/>
                </a:solidFill>
                <a:effectLst/>
                <a:latin typeface="Arial" panose="020B0604020202020204" pitchFamily="34" charset="0"/>
              </a:rPr>
              <a:t>T</a:t>
            </a:r>
            <a:r>
              <a:rPr lang="vi-VN" i="0" dirty="0">
                <a:solidFill>
                  <a:srgbClr val="000000"/>
                </a:solidFill>
                <a:effectLst/>
                <a:latin typeface="Arial" panose="020B0604020202020204" pitchFamily="34" charset="0"/>
              </a:rPr>
              <a:t>heo dõi thân nhiệt tại nhà 2 lần/ngày, nếu thân nhiệt </a:t>
            </a:r>
            <a:r>
              <a:rPr lang="en-US" i="0" u="sng" dirty="0">
                <a:solidFill>
                  <a:srgbClr val="000000"/>
                </a:solidFill>
                <a:effectLst/>
                <a:latin typeface="Arial" panose="020B0604020202020204" pitchFamily="34" charset="0"/>
              </a:rPr>
              <a:t>&gt;</a:t>
            </a:r>
            <a:r>
              <a:rPr lang="vi-VN" i="0" dirty="0">
                <a:solidFill>
                  <a:srgbClr val="000000"/>
                </a:solidFill>
                <a:effectLst/>
                <a:latin typeface="Arial" panose="020B0604020202020204" pitchFamily="34" charset="0"/>
              </a:rPr>
              <a:t> 38°C ở hai lần đo liên tiếp hoặc có các dấu hiệu bất thường khác</a:t>
            </a:r>
            <a:r>
              <a:rPr lang="en-US" i="0" dirty="0">
                <a:solidFill>
                  <a:srgbClr val="000000"/>
                </a:solidFill>
                <a:effectLst/>
                <a:latin typeface="Arial" panose="020B0604020202020204" pitchFamily="34" charset="0"/>
              </a:rPr>
              <a:t>:</a:t>
            </a:r>
            <a:r>
              <a:rPr lang="vi-VN" i="0" dirty="0">
                <a:solidFill>
                  <a:srgbClr val="000000"/>
                </a:solidFill>
                <a:effectLst/>
                <a:latin typeface="Arial" panose="020B0604020202020204" pitchFamily="34" charset="0"/>
              </a:rPr>
              <a:t> phải đến khám lại ngay tại các cơ sở y tế. </a:t>
            </a:r>
            <a:endParaRPr lang="en-US" i="0" dirty="0">
              <a:solidFill>
                <a:srgbClr val="000000"/>
              </a:solidFill>
              <a:effectLst/>
              <a:latin typeface="Arial" panose="020B0604020202020204" pitchFamily="34" charset="0"/>
            </a:endParaRPr>
          </a:p>
          <a:p>
            <a:pPr algn="just">
              <a:spcBef>
                <a:spcPts val="600"/>
              </a:spcBef>
              <a:spcAft>
                <a:spcPts val="600"/>
              </a:spcAft>
            </a:pPr>
            <a:r>
              <a:rPr lang="vi-VN" i="0" dirty="0">
                <a:solidFill>
                  <a:srgbClr val="000000"/>
                </a:solidFill>
                <a:effectLst/>
                <a:latin typeface="Arial" panose="020B0604020202020204" pitchFamily="34" charset="0"/>
              </a:rPr>
              <a:t>Làm xét nghiệm SARS-CoV-2 bằng phương pháp real-time RT-PCR tại thời điểm ngày thứ 7 và ngày thứ 14.</a:t>
            </a:r>
          </a:p>
          <a:p>
            <a:pPr algn="just">
              <a:spcBef>
                <a:spcPts val="600"/>
              </a:spcBef>
              <a:spcAft>
                <a:spcPts val="600"/>
              </a:spcAft>
            </a:pPr>
            <a:r>
              <a:rPr lang="vi-VN" i="0" dirty="0">
                <a:solidFill>
                  <a:srgbClr val="000000"/>
                </a:solidFill>
                <a:effectLst/>
                <a:latin typeface="Arial" panose="020B0604020202020204" pitchFamily="34" charset="0"/>
              </a:rPr>
              <a:t>Đối với những trường hợp xét nghiệm SARS-CoV-2 bằng phương pháp real-time RT-PCR tái dương tính trong thời gian theo dõi sau xuất viện</a:t>
            </a:r>
            <a:r>
              <a:rPr lang="en-US" i="0" dirty="0">
                <a:solidFill>
                  <a:srgbClr val="000000"/>
                </a:solidFill>
                <a:effectLst/>
                <a:latin typeface="Arial" panose="020B0604020202020204" pitchFamily="34" charset="0"/>
              </a:rPr>
              <a:t>:</a:t>
            </a:r>
            <a:r>
              <a:rPr lang="vi-VN" i="0" dirty="0">
                <a:solidFill>
                  <a:srgbClr val="000000"/>
                </a:solidFill>
                <a:effectLst/>
                <a:latin typeface="Arial" panose="020B0604020202020204" pitchFamily="34" charset="0"/>
              </a:rPr>
              <a:t> </a:t>
            </a:r>
            <a:r>
              <a:rPr lang="en-US" i="0" dirty="0">
                <a:solidFill>
                  <a:srgbClr val="000000"/>
                </a:solidFill>
                <a:effectLst/>
                <a:latin typeface="Arial" panose="020B0604020202020204" pitchFamily="34" charset="0"/>
              </a:rPr>
              <a:t>T</a:t>
            </a:r>
            <a:r>
              <a:rPr lang="vi-VN" i="0" dirty="0">
                <a:solidFill>
                  <a:srgbClr val="000000"/>
                </a:solidFill>
                <a:effectLst/>
                <a:latin typeface="Arial" panose="020B0604020202020204" pitchFamily="34" charset="0"/>
              </a:rPr>
              <a:t>iếp tục cách ly tại nhà 7 ngày và làm thêm một lần xét nghiệm vào ngày thứ 7</a:t>
            </a:r>
            <a:r>
              <a:rPr lang="en-US" i="0" dirty="0">
                <a:solidFill>
                  <a:srgbClr val="000000"/>
                </a:solidFill>
                <a:effectLst/>
                <a:latin typeface="Arial" panose="020B0604020202020204" pitchFamily="34" charset="0"/>
              </a:rPr>
              <a:t>.</a:t>
            </a:r>
            <a:endParaRPr lang="vi-VN" i="0" dirty="0">
              <a:solidFill>
                <a:srgbClr val="000000"/>
              </a:solidFill>
              <a:effectLst/>
              <a:latin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359598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BD32CA-2155-444A-A552-CE6DD5F26535}"/>
              </a:ext>
            </a:extLst>
          </p:cNvPr>
          <p:cNvSpPr>
            <a:spLocks noGrp="1"/>
          </p:cNvSpPr>
          <p:nvPr>
            <p:ph idx="1"/>
          </p:nvPr>
        </p:nvSpPr>
        <p:spPr>
          <a:xfrm>
            <a:off x="303213" y="2674088"/>
            <a:ext cx="8718550" cy="1562950"/>
          </a:xfrm>
        </p:spPr>
        <p:txBody>
          <a:bodyPr/>
          <a:lstStyle/>
          <a:p>
            <a:pPr marL="0" indent="0" algn="ctr">
              <a:buNone/>
            </a:pPr>
            <a:r>
              <a:rPr lang="en-US" sz="2800" b="1" dirty="0">
                <a:solidFill>
                  <a:srgbClr val="C00000"/>
                </a:solidFill>
                <a:latin typeface="Arial" panose="020B0604020202020204" pitchFamily="34" charset="0"/>
              </a:rPr>
              <a:t>C</a:t>
            </a:r>
            <a:r>
              <a:rPr lang="en-US" sz="2800" b="1" i="0" u="none" strike="noStrike" dirty="0">
                <a:solidFill>
                  <a:srgbClr val="C00000"/>
                </a:solidFill>
                <a:effectLst/>
                <a:latin typeface="Arial" panose="020B0604020202020204" pitchFamily="34" charset="0"/>
              </a:rPr>
              <a:t>- </a:t>
            </a:r>
            <a:r>
              <a:rPr lang="vi-VN" sz="2800" b="1" i="0" u="none" strike="noStrike" dirty="0">
                <a:solidFill>
                  <a:srgbClr val="C00000"/>
                </a:solidFill>
                <a:effectLst/>
                <a:latin typeface="Arial" panose="020B0604020202020204" pitchFamily="34" charset="0"/>
              </a:rPr>
              <a:t>CÁC BIỆN PHÁP DỰ PHÒNG LÂY NHIỄM </a:t>
            </a:r>
            <a:r>
              <a:rPr lang="en-US" sz="2800" b="1" i="0" u="none" strike="noStrike" dirty="0">
                <a:solidFill>
                  <a:srgbClr val="C00000"/>
                </a:solidFill>
                <a:effectLst/>
                <a:latin typeface="Arial" panose="020B0604020202020204" pitchFamily="34" charset="0"/>
              </a:rPr>
              <a:t>CHÉO</a:t>
            </a:r>
            <a:br>
              <a:rPr lang="vi-VN" sz="2800" b="0" i="0" dirty="0">
                <a:solidFill>
                  <a:srgbClr val="C00000"/>
                </a:solidFill>
                <a:effectLst/>
                <a:latin typeface="Arial" panose="020B0604020202020204" pitchFamily="34" charset="0"/>
              </a:rPr>
            </a:br>
            <a:endParaRPr lang="en-US" sz="2800" dirty="0"/>
          </a:p>
        </p:txBody>
      </p:sp>
    </p:spTree>
    <p:extLst>
      <p:ext uri="{BB962C8B-B14F-4D97-AF65-F5344CB8AC3E}">
        <p14:creationId xmlns:p14="http://schemas.microsoft.com/office/powerpoint/2010/main" val="371863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FE4023-E349-4F2E-9DC9-11C5DBF45C04}"/>
              </a:ext>
            </a:extLst>
          </p:cNvPr>
          <p:cNvSpPr txBox="1"/>
          <p:nvPr/>
        </p:nvSpPr>
        <p:spPr>
          <a:xfrm>
            <a:off x="515679" y="452751"/>
            <a:ext cx="7931888" cy="2710165"/>
          </a:xfrm>
          <a:prstGeom prst="rect">
            <a:avLst/>
          </a:prstGeom>
          <a:noFill/>
        </p:spPr>
        <p:txBody>
          <a:bodyPr wrap="square">
            <a:spAutoFit/>
          </a:bodyPr>
          <a:lstStyle/>
          <a:p>
            <a:pPr algn="ctr">
              <a:lnSpc>
                <a:spcPct val="120000"/>
              </a:lnSpc>
              <a:spcBef>
                <a:spcPts val="600"/>
              </a:spcBef>
              <a:spcAft>
                <a:spcPts val="600"/>
              </a:spcAft>
            </a:pPr>
            <a:r>
              <a:rPr lang="en-US" sz="2400" b="1" dirty="0">
                <a:solidFill>
                  <a:schemeClr val="tx2"/>
                </a:solidFill>
                <a:latin typeface="Arial" panose="020B0604020202020204" pitchFamily="34" charset="0"/>
              </a:rPr>
              <a:t>SOẠN THEO H</a:t>
            </a:r>
            <a:r>
              <a:rPr lang="vi-VN" sz="2400" b="1" i="0" u="none" strike="noStrike" dirty="0">
                <a:solidFill>
                  <a:schemeClr val="tx2"/>
                </a:solidFill>
                <a:effectLst/>
                <a:latin typeface="Arial" panose="020B0604020202020204" pitchFamily="34" charset="0"/>
              </a:rPr>
              <a:t>ƯỚNG DẪN</a:t>
            </a:r>
            <a:endParaRPr lang="vi-VN" sz="4800" b="1" i="0" dirty="0">
              <a:solidFill>
                <a:schemeClr val="tx2"/>
              </a:solidFill>
              <a:effectLst/>
              <a:latin typeface="Arial" panose="020B0604020202020204" pitchFamily="34" charset="0"/>
            </a:endParaRPr>
          </a:p>
          <a:p>
            <a:pPr algn="ctr">
              <a:lnSpc>
                <a:spcPct val="120000"/>
              </a:lnSpc>
              <a:spcBef>
                <a:spcPts val="600"/>
              </a:spcBef>
              <a:spcAft>
                <a:spcPts val="600"/>
              </a:spcAft>
            </a:pPr>
            <a:r>
              <a:rPr lang="vi-VN" sz="2800" b="1" i="0" u="none" strike="noStrike" dirty="0">
                <a:solidFill>
                  <a:srgbClr val="C00000"/>
                </a:solidFill>
                <a:effectLst/>
                <a:latin typeface="Arial" panose="020B0604020202020204" pitchFamily="34" charset="0"/>
              </a:rPr>
              <a:t>CHẨN ĐOÁN VÀ ĐIỀU TRỊ COVID-19 DO CHỦNG VI RÚT CORONA MỚI (SARS-COV-2)</a:t>
            </a:r>
            <a:br>
              <a:rPr lang="vi-VN" sz="2800" b="1" i="0" dirty="0">
                <a:solidFill>
                  <a:srgbClr val="C00000"/>
                </a:solidFill>
                <a:effectLst/>
                <a:latin typeface="Arial" panose="020B0604020202020204" pitchFamily="34" charset="0"/>
              </a:rPr>
            </a:br>
            <a:r>
              <a:rPr lang="vi-VN" sz="2800" i="1" dirty="0">
                <a:solidFill>
                  <a:schemeClr val="tx2"/>
                </a:solidFill>
                <a:effectLst/>
                <a:latin typeface="Arial" panose="020B0604020202020204" pitchFamily="34" charset="0"/>
              </a:rPr>
              <a:t>(Quyết định số </a:t>
            </a:r>
            <a:r>
              <a:rPr lang="vi-VN" sz="2800" b="1" i="1" dirty="0">
                <a:solidFill>
                  <a:schemeClr val="tx2"/>
                </a:solidFill>
                <a:effectLst/>
                <a:latin typeface="Arial" panose="020B0604020202020204" pitchFamily="34" charset="0"/>
              </a:rPr>
              <a:t>2008/QĐ-BYT </a:t>
            </a:r>
            <a:r>
              <a:rPr lang="vi-VN" sz="2800" i="1" dirty="0">
                <a:solidFill>
                  <a:schemeClr val="tx2"/>
                </a:solidFill>
                <a:effectLst/>
                <a:latin typeface="Arial" panose="020B0604020202020204" pitchFamily="34" charset="0"/>
              </a:rPr>
              <a:t>ngày </a:t>
            </a:r>
            <a:r>
              <a:rPr lang="vi-VN" sz="2800" i="1" dirty="0">
                <a:solidFill>
                  <a:srgbClr val="C00000"/>
                </a:solidFill>
                <a:effectLst/>
                <a:latin typeface="Arial" panose="020B0604020202020204" pitchFamily="34" charset="0"/>
              </a:rPr>
              <a:t>26</a:t>
            </a:r>
            <a:r>
              <a:rPr lang="en-US" sz="2800" i="1" dirty="0">
                <a:solidFill>
                  <a:srgbClr val="C00000"/>
                </a:solidFill>
                <a:effectLst/>
                <a:latin typeface="Arial" panose="020B0604020202020204" pitchFamily="34" charset="0"/>
              </a:rPr>
              <a:t>/</a:t>
            </a:r>
            <a:r>
              <a:rPr lang="vi-VN" sz="2800" i="1" dirty="0">
                <a:solidFill>
                  <a:srgbClr val="C00000"/>
                </a:solidFill>
                <a:effectLst/>
                <a:latin typeface="Arial" panose="020B0604020202020204" pitchFamily="34" charset="0"/>
              </a:rPr>
              <a:t>04</a:t>
            </a:r>
            <a:r>
              <a:rPr lang="en-US" sz="2800" i="1" dirty="0">
                <a:solidFill>
                  <a:srgbClr val="C00000"/>
                </a:solidFill>
                <a:effectLst/>
                <a:latin typeface="Arial" panose="020B0604020202020204" pitchFamily="34" charset="0"/>
              </a:rPr>
              <a:t>/</a:t>
            </a:r>
            <a:r>
              <a:rPr lang="vi-VN" sz="2800" i="1" dirty="0">
                <a:solidFill>
                  <a:srgbClr val="C00000"/>
                </a:solidFill>
                <a:effectLst/>
                <a:latin typeface="Arial" panose="020B0604020202020204" pitchFamily="34" charset="0"/>
              </a:rPr>
              <a:t>2021 </a:t>
            </a:r>
            <a:r>
              <a:rPr lang="vi-VN" sz="2800" i="1" dirty="0">
                <a:solidFill>
                  <a:schemeClr val="tx2"/>
                </a:solidFill>
                <a:effectLst/>
                <a:latin typeface="Arial" panose="020B0604020202020204" pitchFamily="34" charset="0"/>
              </a:rPr>
              <a:t>của Bộ trưởng Bộ Y tế)</a:t>
            </a:r>
            <a:endParaRPr lang="vi-VN" sz="2800" i="0" dirty="0">
              <a:solidFill>
                <a:schemeClr val="tx2"/>
              </a:solidFill>
              <a:effectLst/>
              <a:latin typeface="Arial" panose="020B0604020202020204" pitchFamily="34" charset="0"/>
            </a:endParaRPr>
          </a:p>
        </p:txBody>
      </p:sp>
      <p:pic>
        <p:nvPicPr>
          <p:cNvPr id="2" name="Picture 1">
            <a:extLst>
              <a:ext uri="{FF2B5EF4-FFF2-40B4-BE49-F238E27FC236}">
                <a16:creationId xmlns:a16="http://schemas.microsoft.com/office/drawing/2014/main" id="{FFEC4446-0B7A-44FB-96B3-D54B54684FFF}"/>
              </a:ext>
            </a:extLst>
          </p:cNvPr>
          <p:cNvPicPr>
            <a:picLocks noChangeAspect="1"/>
          </p:cNvPicPr>
          <p:nvPr/>
        </p:nvPicPr>
        <p:blipFill>
          <a:blip r:embed="rId2"/>
          <a:stretch>
            <a:fillRect/>
          </a:stretch>
        </p:blipFill>
        <p:spPr>
          <a:xfrm>
            <a:off x="1387548" y="3322946"/>
            <a:ext cx="6188149" cy="3407463"/>
          </a:xfrm>
          <a:prstGeom prst="rect">
            <a:avLst/>
          </a:prstGeom>
        </p:spPr>
      </p:pic>
    </p:spTree>
    <p:extLst>
      <p:ext uri="{BB962C8B-B14F-4D97-AF65-F5344CB8AC3E}">
        <p14:creationId xmlns:p14="http://schemas.microsoft.com/office/powerpoint/2010/main" val="274283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045B-4690-41D6-8260-C2B7CC9535D1}"/>
              </a:ext>
            </a:extLst>
          </p:cNvPr>
          <p:cNvSpPr>
            <a:spLocks noGrp="1"/>
          </p:cNvSpPr>
          <p:nvPr>
            <p:ph type="title"/>
          </p:nvPr>
        </p:nvSpPr>
        <p:spPr>
          <a:xfrm>
            <a:off x="303213" y="563526"/>
            <a:ext cx="8718550" cy="571537"/>
          </a:xfrm>
        </p:spPr>
        <p:txBody>
          <a:bodyPr/>
          <a:lstStyle/>
          <a:p>
            <a:pPr algn="ctr"/>
            <a:r>
              <a:rPr lang="en-US" sz="2400" b="1" dirty="0">
                <a:solidFill>
                  <a:srgbClr val="C00000"/>
                </a:solidFill>
                <a:latin typeface="Arial" panose="020B0604020202020204" pitchFamily="34" charset="0"/>
              </a:rPr>
              <a:t>C</a:t>
            </a:r>
            <a:r>
              <a:rPr lang="en-US" sz="2400" b="1" i="0" u="none" strike="noStrike" dirty="0">
                <a:solidFill>
                  <a:srgbClr val="C00000"/>
                </a:solidFill>
                <a:effectLst/>
                <a:latin typeface="Arial" panose="020B0604020202020204" pitchFamily="34" charset="0"/>
              </a:rPr>
              <a:t>- </a:t>
            </a:r>
            <a:r>
              <a:rPr lang="vi-VN" sz="2400" b="1" i="0" u="none" strike="noStrike" dirty="0">
                <a:solidFill>
                  <a:srgbClr val="C00000"/>
                </a:solidFill>
                <a:effectLst/>
                <a:latin typeface="Arial" panose="020B0604020202020204" pitchFamily="34" charset="0"/>
              </a:rPr>
              <a:t>CÁC BIỆN PHÁP DỰ PHÒNG LÂY NHIỄM </a:t>
            </a:r>
            <a:r>
              <a:rPr lang="en-US" sz="2400" b="1" i="0" u="none" strike="noStrike" dirty="0">
                <a:solidFill>
                  <a:srgbClr val="C00000"/>
                </a:solidFill>
                <a:effectLst/>
                <a:latin typeface="Arial" panose="020B0604020202020204" pitchFamily="34" charset="0"/>
              </a:rPr>
              <a:t>CHÉO</a:t>
            </a:r>
            <a:br>
              <a:rPr lang="vi-VN" sz="2400" b="0" i="0" dirty="0">
                <a:solidFill>
                  <a:srgbClr val="C00000"/>
                </a:solidFill>
                <a:effectLst/>
                <a:latin typeface="Arial" panose="020B0604020202020204" pitchFamily="34" charset="0"/>
              </a:rPr>
            </a:br>
            <a:br>
              <a:rPr lang="en-US" sz="2400" dirty="0"/>
            </a:br>
            <a:endParaRPr lang="en-US" dirty="0">
              <a:solidFill>
                <a:srgbClr val="C00000"/>
              </a:solidFill>
            </a:endParaRPr>
          </a:p>
        </p:txBody>
      </p:sp>
      <p:sp>
        <p:nvSpPr>
          <p:cNvPr id="3" name="Content Placeholder 2">
            <a:extLst>
              <a:ext uri="{FF2B5EF4-FFF2-40B4-BE49-F238E27FC236}">
                <a16:creationId xmlns:a16="http://schemas.microsoft.com/office/drawing/2014/main" id="{EA77F52F-32D9-4D90-8A2B-CFB938E332F0}"/>
              </a:ext>
            </a:extLst>
          </p:cNvPr>
          <p:cNvSpPr>
            <a:spLocks noGrp="1"/>
          </p:cNvSpPr>
          <p:nvPr>
            <p:ph idx="1"/>
          </p:nvPr>
        </p:nvSpPr>
        <p:spPr>
          <a:xfrm>
            <a:off x="372141" y="1325563"/>
            <a:ext cx="8532626" cy="5038023"/>
          </a:xfrm>
        </p:spPr>
        <p:txBody>
          <a:bodyPr/>
          <a:lstStyle/>
          <a:p>
            <a:pPr algn="just">
              <a:spcBef>
                <a:spcPts val="600"/>
              </a:spcBef>
              <a:spcAft>
                <a:spcPts val="600"/>
              </a:spcAft>
            </a:pP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à một bước quan trọng trong chẩn đoán và điều trị người bệnh mắc COVID-19</a:t>
            </a:r>
            <a:r>
              <a:rPr lang="en-US" b="0" i="0" dirty="0">
                <a:solidFill>
                  <a:srgbClr val="000000"/>
                </a:solidFill>
                <a:effectLst/>
                <a:latin typeface="Arial" panose="020B0604020202020204" pitchFamily="34" charset="0"/>
              </a:rPr>
              <a:t>.</a:t>
            </a:r>
          </a:p>
          <a:p>
            <a:pPr algn="just">
              <a:spcBef>
                <a:spcPts val="600"/>
              </a:spcBef>
              <a:spcAft>
                <a:spcPts val="600"/>
              </a:spcAft>
            </a:pPr>
            <a:r>
              <a:rPr lang="en-US" b="0" i="0" dirty="0">
                <a:solidFill>
                  <a:srgbClr val="000000"/>
                </a:solidFill>
                <a:effectLst/>
                <a:latin typeface="Arial" panose="020B0604020202020204" pitchFamily="34" charset="0"/>
              </a:rPr>
              <a:t>C</a:t>
            </a:r>
            <a:r>
              <a:rPr lang="vi-VN" b="0" i="0" dirty="0">
                <a:solidFill>
                  <a:srgbClr val="000000"/>
                </a:solidFill>
                <a:effectLst/>
                <a:latin typeface="Arial" panose="020B0604020202020204" pitchFamily="34" charset="0"/>
              </a:rPr>
              <a:t>ần được thực hiện ngay khi người bệnh tới nơi tiếp đón ở các cơ sở y tế. </a:t>
            </a:r>
            <a:endParaRPr lang="en-US" b="0" i="0" dirty="0">
              <a:solidFill>
                <a:srgbClr val="000000"/>
              </a:solidFill>
              <a:effectLst/>
              <a:latin typeface="Arial" panose="020B0604020202020204" pitchFamily="34" charset="0"/>
            </a:endParaRPr>
          </a:p>
          <a:p>
            <a:pPr algn="just">
              <a:spcBef>
                <a:spcPts val="600"/>
              </a:spcBef>
              <a:spcAft>
                <a:spcPts val="600"/>
              </a:spcAft>
            </a:pPr>
            <a:r>
              <a:rPr lang="vi-VN" b="0" i="0" dirty="0">
                <a:solidFill>
                  <a:srgbClr val="000000"/>
                </a:solidFill>
                <a:effectLst/>
                <a:latin typeface="Arial" panose="020B0604020202020204" pitchFamily="34" charset="0"/>
              </a:rPr>
              <a:t>Các biện pháp dự phòng chuẩn phải được áp dụng ở tất cả các khu vực trong cơ sở y tế.</a:t>
            </a:r>
          </a:p>
          <a:p>
            <a:pPr marL="0" indent="0" algn="just">
              <a:spcBef>
                <a:spcPts val="600"/>
              </a:spcBef>
              <a:spcAft>
                <a:spcPts val="600"/>
              </a:spcAft>
              <a:buNone/>
            </a:pPr>
            <a:r>
              <a:rPr lang="vi-VN" b="1" i="0" u="none" strike="noStrike" dirty="0">
                <a:solidFill>
                  <a:srgbClr val="C00000"/>
                </a:solidFill>
                <a:effectLst/>
                <a:latin typeface="Arial" panose="020B0604020202020204" pitchFamily="34" charset="0"/>
              </a:rPr>
              <a:t>1. Tại khu vực sàng lọc &amp; phân loại bệnh nhân.</a:t>
            </a:r>
            <a:endParaRPr lang="vi-VN" b="0" i="0" dirty="0">
              <a:solidFill>
                <a:srgbClr val="C00000"/>
              </a:solidFill>
              <a:effectLst/>
              <a:latin typeface="Arial" panose="020B0604020202020204" pitchFamily="34" charset="0"/>
            </a:endParaRPr>
          </a:p>
          <a:p>
            <a:pPr algn="just">
              <a:spcBef>
                <a:spcPts val="600"/>
              </a:spcBef>
              <a:spcAft>
                <a:spcPts val="600"/>
              </a:spcAft>
            </a:pPr>
            <a:r>
              <a:rPr lang="vi-VN" b="0" i="0" dirty="0">
                <a:solidFill>
                  <a:srgbClr val="000000"/>
                </a:solidFill>
                <a:effectLst/>
                <a:latin typeface="Arial" panose="020B0604020202020204" pitchFamily="34" charset="0"/>
              </a:rPr>
              <a:t>Cho người bệnh nghi ngờ đeo khẩu trang và hướng dẫn tới khu vực cách ly.</a:t>
            </a:r>
          </a:p>
          <a:p>
            <a:pPr algn="just">
              <a:spcBef>
                <a:spcPts val="600"/>
              </a:spcBef>
              <a:spcAft>
                <a:spcPts val="600"/>
              </a:spcAft>
            </a:pPr>
            <a:r>
              <a:rPr lang="vi-VN" b="0" i="0" dirty="0">
                <a:solidFill>
                  <a:srgbClr val="000000"/>
                </a:solidFill>
                <a:effectLst/>
                <a:latin typeface="Arial" panose="020B0604020202020204" pitchFamily="34" charset="0"/>
              </a:rPr>
              <a:t>Bảo đảm khoảng cách giữa các người bệnh ≥ 2 mét.</a:t>
            </a:r>
          </a:p>
          <a:p>
            <a:pPr algn="just">
              <a:spcBef>
                <a:spcPts val="600"/>
              </a:spcBef>
              <a:spcAft>
                <a:spcPts val="600"/>
              </a:spcAft>
            </a:pPr>
            <a:r>
              <a:rPr lang="vi-VN" b="0" i="0" dirty="0">
                <a:solidFill>
                  <a:srgbClr val="000000"/>
                </a:solidFill>
                <a:effectLst/>
                <a:latin typeface="Arial" panose="020B0604020202020204" pitchFamily="34" charset="0"/>
              </a:rPr>
              <a:t>Hướng dẫn người bệnh che mũi miệng khi ho, hắt hơi và rửa tay ngay sau khi tiếp xúc dịch hô hấp.</a:t>
            </a:r>
          </a:p>
          <a:p>
            <a:pPr marL="0" indent="0" algn="just">
              <a:buNone/>
            </a:pPr>
            <a:endParaRPr lang="en-US" dirty="0"/>
          </a:p>
        </p:txBody>
      </p:sp>
    </p:spTree>
    <p:extLst>
      <p:ext uri="{BB962C8B-B14F-4D97-AF65-F5344CB8AC3E}">
        <p14:creationId xmlns:p14="http://schemas.microsoft.com/office/powerpoint/2010/main" val="43810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045B-4690-41D6-8260-C2B7CC9535D1}"/>
              </a:ext>
            </a:extLst>
          </p:cNvPr>
          <p:cNvSpPr>
            <a:spLocks noGrp="1"/>
          </p:cNvSpPr>
          <p:nvPr>
            <p:ph type="title"/>
          </p:nvPr>
        </p:nvSpPr>
        <p:spPr>
          <a:xfrm>
            <a:off x="303213" y="563526"/>
            <a:ext cx="8718550" cy="571537"/>
          </a:xfrm>
        </p:spPr>
        <p:txBody>
          <a:bodyPr/>
          <a:lstStyle/>
          <a:p>
            <a:pPr algn="ctr"/>
            <a:r>
              <a:rPr lang="en-US" b="1" i="0" u="none" strike="noStrike" dirty="0">
                <a:solidFill>
                  <a:srgbClr val="C00000"/>
                </a:solidFill>
                <a:effectLst/>
                <a:latin typeface="Arial" panose="020B0604020202020204" pitchFamily="34" charset="0"/>
              </a:rPr>
              <a:t>C- </a:t>
            </a:r>
            <a:r>
              <a:rPr lang="vi-VN" b="1" i="0" u="none" strike="noStrike" dirty="0">
                <a:solidFill>
                  <a:srgbClr val="C00000"/>
                </a:solidFill>
                <a:effectLst/>
                <a:latin typeface="Arial" panose="020B0604020202020204" pitchFamily="34" charset="0"/>
              </a:rPr>
              <a:t>CÁC BIỆN PHÁP DỰ PHÒNG LÂY NHIỄM </a:t>
            </a:r>
            <a:r>
              <a:rPr lang="en-US" b="1" i="0" u="none" strike="noStrike" dirty="0">
                <a:solidFill>
                  <a:srgbClr val="C00000"/>
                </a:solidFill>
                <a:effectLst/>
                <a:latin typeface="Arial" panose="020B0604020202020204" pitchFamily="34" charset="0"/>
              </a:rPr>
              <a:t>CHÉO</a:t>
            </a:r>
            <a:br>
              <a:rPr lang="vi-VN" b="0" i="0" dirty="0">
                <a:solidFill>
                  <a:srgbClr val="C00000"/>
                </a:solidFill>
                <a:effectLst/>
                <a:latin typeface="Arial" panose="020B0604020202020204" pitchFamily="34" charset="0"/>
              </a:rPr>
            </a:br>
            <a:endParaRPr lang="en-US" dirty="0">
              <a:solidFill>
                <a:srgbClr val="C00000"/>
              </a:solidFill>
            </a:endParaRPr>
          </a:p>
        </p:txBody>
      </p:sp>
      <p:sp>
        <p:nvSpPr>
          <p:cNvPr id="3" name="Content Placeholder 2">
            <a:extLst>
              <a:ext uri="{FF2B5EF4-FFF2-40B4-BE49-F238E27FC236}">
                <a16:creationId xmlns:a16="http://schemas.microsoft.com/office/drawing/2014/main" id="{EA77F52F-32D9-4D90-8A2B-CFB938E332F0}"/>
              </a:ext>
            </a:extLst>
          </p:cNvPr>
          <p:cNvSpPr>
            <a:spLocks noGrp="1"/>
          </p:cNvSpPr>
          <p:nvPr>
            <p:ph idx="1"/>
          </p:nvPr>
        </p:nvSpPr>
        <p:spPr>
          <a:xfrm>
            <a:off x="303213" y="1325563"/>
            <a:ext cx="8718550" cy="5038023"/>
          </a:xfrm>
        </p:spPr>
        <p:txBody>
          <a:bodyPr/>
          <a:lstStyle/>
          <a:p>
            <a:pPr marL="0" indent="0">
              <a:spcBef>
                <a:spcPts val="600"/>
              </a:spcBef>
              <a:spcAft>
                <a:spcPts val="600"/>
              </a:spcAft>
              <a:buNone/>
            </a:pPr>
            <a:r>
              <a:rPr lang="vi-VN" b="1" i="0" u="none" strike="noStrike" dirty="0">
                <a:solidFill>
                  <a:srgbClr val="C00000"/>
                </a:solidFill>
                <a:effectLst/>
                <a:latin typeface="Arial" panose="020B0604020202020204" pitchFamily="34" charset="0"/>
              </a:rPr>
              <a:t>2. Áp dụng các biện pháp dự phòng giọt bắn.</a:t>
            </a:r>
            <a:endParaRPr lang="vi-VN" b="0" i="0" dirty="0">
              <a:solidFill>
                <a:srgbClr val="C00000"/>
              </a:solidFill>
              <a:effectLst/>
              <a:latin typeface="Arial" panose="020B0604020202020204" pitchFamily="34" charset="0"/>
            </a:endParaRPr>
          </a:p>
          <a:p>
            <a:pPr>
              <a:spcBef>
                <a:spcPts val="600"/>
              </a:spcBef>
              <a:spcAft>
                <a:spcPts val="600"/>
              </a:spcAft>
            </a:pPr>
            <a:r>
              <a:rPr lang="vi-VN" b="0" i="0" dirty="0">
                <a:solidFill>
                  <a:srgbClr val="000000"/>
                </a:solidFill>
                <a:effectLst/>
                <a:latin typeface="Arial" panose="020B0604020202020204" pitchFamily="34" charset="0"/>
              </a:rPr>
              <a:t>Đeo khẩu trang y tế nếu làm việc trong khoảng cách 2m với người bệnh.</a:t>
            </a:r>
          </a:p>
          <a:p>
            <a:pPr>
              <a:spcBef>
                <a:spcPts val="600"/>
              </a:spcBef>
              <a:spcAft>
                <a:spcPts val="600"/>
              </a:spcAft>
            </a:pPr>
            <a:r>
              <a:rPr lang="vi-VN" b="0" i="0" dirty="0">
                <a:solidFill>
                  <a:srgbClr val="000000"/>
                </a:solidFill>
                <a:effectLst/>
                <a:latin typeface="Arial" panose="020B0604020202020204" pitchFamily="34" charset="0"/>
              </a:rPr>
              <a:t>Ưu tiên cách ly người bệnh nghi ngờ ở phòng riêng, hoặc sắp xếp nhóm người bệnh cùng căn nguyên trong một phòng. Nếu không xác định được căn nguyên, xếp người bệnh có có chung các triệu chứng lâm sàng và yếu tố dịch tễ. Phòng bệnh cần được bảo đảm thông thoáng.</a:t>
            </a:r>
          </a:p>
          <a:p>
            <a:pPr>
              <a:spcBef>
                <a:spcPts val="600"/>
              </a:spcBef>
              <a:spcAft>
                <a:spcPts val="600"/>
              </a:spcAft>
            </a:pPr>
            <a:r>
              <a:rPr lang="vi-VN" b="0" i="0" dirty="0">
                <a:solidFill>
                  <a:srgbClr val="000000"/>
                </a:solidFill>
                <a:effectLst/>
                <a:latin typeface="Arial" panose="020B0604020202020204" pitchFamily="34" charset="0"/>
              </a:rPr>
              <a:t>Khi chăm sóc gần người bệnh có triệu chứng hô hấp (ho, hắt hơi) cần sử dụng dụng cụ bảo vệ mắt.</a:t>
            </a:r>
          </a:p>
          <a:p>
            <a:pPr>
              <a:spcBef>
                <a:spcPts val="600"/>
              </a:spcBef>
              <a:spcAft>
                <a:spcPts val="600"/>
              </a:spcAft>
            </a:pPr>
            <a:r>
              <a:rPr lang="vi-VN" b="0" i="0" dirty="0">
                <a:solidFill>
                  <a:srgbClr val="000000"/>
                </a:solidFill>
                <a:effectLst/>
                <a:latin typeface="Arial" panose="020B0604020202020204" pitchFamily="34" charset="0"/>
              </a:rPr>
              <a:t>Hạn chế người bệnh di chuyển trong cơ sở y tế và người bệnh phải đeo khẩu trang khi ra khỏi phòng.</a:t>
            </a:r>
          </a:p>
          <a:p>
            <a:pPr marL="0" indent="0">
              <a:buNone/>
            </a:pPr>
            <a:endParaRPr lang="en-US" dirty="0"/>
          </a:p>
        </p:txBody>
      </p:sp>
    </p:spTree>
    <p:extLst>
      <p:ext uri="{BB962C8B-B14F-4D97-AF65-F5344CB8AC3E}">
        <p14:creationId xmlns:p14="http://schemas.microsoft.com/office/powerpoint/2010/main" val="297995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C5F2-FB3E-4690-8CBE-F9D3EF909CA8}"/>
              </a:ext>
            </a:extLst>
          </p:cNvPr>
          <p:cNvSpPr>
            <a:spLocks noGrp="1"/>
          </p:cNvSpPr>
          <p:nvPr>
            <p:ph type="title"/>
          </p:nvPr>
        </p:nvSpPr>
        <p:spPr>
          <a:xfrm>
            <a:off x="303213" y="467833"/>
            <a:ext cx="8718550" cy="667230"/>
          </a:xfrm>
        </p:spPr>
        <p:txBody>
          <a:bodyPr/>
          <a:lstStyle/>
          <a:p>
            <a:pPr algn="ctr"/>
            <a:r>
              <a:rPr lang="en-US" b="1" i="0" u="none" strike="noStrike" dirty="0">
                <a:solidFill>
                  <a:srgbClr val="C00000"/>
                </a:solidFill>
                <a:effectLst/>
                <a:latin typeface="Arial" panose="020B0604020202020204" pitchFamily="34" charset="0"/>
              </a:rPr>
              <a:t>C- </a:t>
            </a:r>
            <a:r>
              <a:rPr lang="vi-VN" b="1" i="0" u="none" strike="noStrike" dirty="0">
                <a:solidFill>
                  <a:srgbClr val="C00000"/>
                </a:solidFill>
                <a:effectLst/>
                <a:latin typeface="Arial" panose="020B0604020202020204" pitchFamily="34" charset="0"/>
              </a:rPr>
              <a:t>CÁC BIỆN PHÁP DỰ PHÒNG LÂY NHIỄM </a:t>
            </a:r>
            <a:r>
              <a:rPr lang="en-US" b="1" i="0" u="none" strike="noStrike" dirty="0">
                <a:solidFill>
                  <a:srgbClr val="C00000"/>
                </a:solidFill>
                <a:effectLst/>
                <a:latin typeface="Arial" panose="020B0604020202020204" pitchFamily="34" charset="0"/>
              </a:rPr>
              <a:t>CHÉO</a:t>
            </a:r>
            <a:br>
              <a:rPr lang="vi-VN" b="0" i="0" dirty="0">
                <a:solidFill>
                  <a:srgbClr val="C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8696E32-1EA7-4273-9A3F-461D0535E250}"/>
              </a:ext>
            </a:extLst>
          </p:cNvPr>
          <p:cNvSpPr>
            <a:spLocks noGrp="1"/>
          </p:cNvSpPr>
          <p:nvPr>
            <p:ph idx="1"/>
          </p:nvPr>
        </p:nvSpPr>
        <p:spPr>
          <a:xfrm>
            <a:off x="303213" y="1325563"/>
            <a:ext cx="8527127" cy="5468642"/>
          </a:xfrm>
        </p:spPr>
        <p:txBody>
          <a:bodyPr/>
          <a:lstStyle/>
          <a:p>
            <a:pPr marL="0" indent="0" algn="l">
              <a:spcBef>
                <a:spcPts val="600"/>
              </a:spcBef>
              <a:spcAft>
                <a:spcPts val="600"/>
              </a:spcAft>
              <a:buNone/>
            </a:pPr>
            <a:r>
              <a:rPr lang="vi-VN" b="1" i="0" u="none" strike="noStrike" dirty="0">
                <a:solidFill>
                  <a:srgbClr val="C00000"/>
                </a:solidFill>
                <a:effectLst/>
                <a:latin typeface="Arial" panose="020B0604020202020204" pitchFamily="34" charset="0"/>
              </a:rPr>
              <a:t>3. Áp dụng các biện pháp dự phòng tiếp xúc.</a:t>
            </a:r>
            <a:endParaRPr lang="vi-VN" b="1" i="0" dirty="0">
              <a:solidFill>
                <a:srgbClr val="C00000"/>
              </a:solidFill>
              <a:effectLst/>
              <a:latin typeface="Arial" panose="020B0604020202020204" pitchFamily="34" charset="0"/>
            </a:endParaRPr>
          </a:p>
          <a:p>
            <a:pPr>
              <a:spcBef>
                <a:spcPts val="600"/>
              </a:spcBef>
              <a:spcAft>
                <a:spcPts val="600"/>
              </a:spcAft>
            </a:pPr>
            <a:r>
              <a:rPr lang="vi-VN" b="0" i="0" dirty="0">
                <a:solidFill>
                  <a:srgbClr val="000000"/>
                </a:solidFill>
                <a:effectLst/>
                <a:latin typeface="Arial" panose="020B0604020202020204" pitchFamily="34" charset="0"/>
              </a:rPr>
              <a:t>Nhân viên y tế phải sử dụng các trang thiết bị bảo vệ cá nhân (khẩu trang y tế, kính bảo vệ mắt, găng tay, áo choàng) khi vào phòng bệnh và cởi bỏ khi ra khỏi phòng và tránh đưa tay bẩn lên mắt, mũi, miệng.</a:t>
            </a:r>
          </a:p>
          <a:p>
            <a:pPr>
              <a:spcBef>
                <a:spcPts val="600"/>
              </a:spcBef>
              <a:spcAft>
                <a:spcPts val="600"/>
              </a:spcAft>
            </a:pPr>
            <a:r>
              <a:rPr lang="vi-VN" b="0" i="0" dirty="0">
                <a:solidFill>
                  <a:srgbClr val="000000"/>
                </a:solidFill>
                <a:effectLst/>
                <a:latin typeface="Arial" panose="020B0604020202020204" pitchFamily="34" charset="0"/>
              </a:rPr>
              <a:t>Vệ sinh và sát trùng các dụng cụ (ống nghe, nhiệt kế) trước khi sử dụng cho mỗi người bệnh.</a:t>
            </a:r>
          </a:p>
          <a:p>
            <a:pPr>
              <a:spcBef>
                <a:spcPts val="600"/>
              </a:spcBef>
              <a:spcAft>
                <a:spcPts val="600"/>
              </a:spcAft>
            </a:pPr>
            <a:r>
              <a:rPr lang="vi-VN" b="0" i="0" dirty="0">
                <a:solidFill>
                  <a:srgbClr val="000000"/>
                </a:solidFill>
                <a:effectLst/>
                <a:latin typeface="Arial" panose="020B0604020202020204" pitchFamily="34" charset="0"/>
              </a:rPr>
              <a:t>Tránh làm nhiễm bẩn các bề mặt môi trường xung quanh như cửa phòng, công tắc đèn, quạt...</a:t>
            </a:r>
          </a:p>
          <a:p>
            <a:pPr>
              <a:spcBef>
                <a:spcPts val="600"/>
              </a:spcBef>
              <a:spcAft>
                <a:spcPts val="600"/>
              </a:spcAft>
            </a:pPr>
            <a:r>
              <a:rPr lang="vi-VN" b="0" i="0" dirty="0">
                <a:solidFill>
                  <a:srgbClr val="000000"/>
                </a:solidFill>
                <a:effectLst/>
                <a:latin typeface="Arial" panose="020B0604020202020204" pitchFamily="34" charset="0"/>
              </a:rPr>
              <a:t>Đảm bảo phòng bệnh thoáng khí, mở các cửa sổ phòng bệnh (nếu có).</a:t>
            </a:r>
          </a:p>
          <a:p>
            <a:pPr>
              <a:spcBef>
                <a:spcPts val="600"/>
              </a:spcBef>
              <a:spcAft>
                <a:spcPts val="600"/>
              </a:spcAft>
            </a:pPr>
            <a:r>
              <a:rPr lang="vi-VN" b="0" i="0" dirty="0">
                <a:solidFill>
                  <a:srgbClr val="000000"/>
                </a:solidFill>
                <a:effectLst/>
                <a:latin typeface="Arial" panose="020B0604020202020204" pitchFamily="34" charset="0"/>
              </a:rPr>
              <a:t>Hạn chế di chuyển người bệnh</a:t>
            </a:r>
          </a:p>
          <a:p>
            <a:pPr>
              <a:spcBef>
                <a:spcPts val="600"/>
              </a:spcBef>
              <a:spcAft>
                <a:spcPts val="600"/>
              </a:spcAft>
            </a:pPr>
            <a:r>
              <a:rPr lang="vi-VN" b="0" i="0" dirty="0">
                <a:solidFill>
                  <a:srgbClr val="000000"/>
                </a:solidFill>
                <a:effectLst/>
                <a:latin typeface="Arial" panose="020B0604020202020204" pitchFamily="34" charset="0"/>
              </a:rPr>
              <a:t>Vệ sinh tay</a:t>
            </a:r>
          </a:p>
          <a:p>
            <a:pPr marL="0" indent="0">
              <a:buNone/>
            </a:pPr>
            <a:endParaRPr lang="en-US" dirty="0"/>
          </a:p>
        </p:txBody>
      </p:sp>
    </p:spTree>
    <p:extLst>
      <p:ext uri="{BB962C8B-B14F-4D97-AF65-F5344CB8AC3E}">
        <p14:creationId xmlns:p14="http://schemas.microsoft.com/office/powerpoint/2010/main" val="1766008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B7-CCB2-405E-B961-8BB69954309A}"/>
              </a:ext>
            </a:extLst>
          </p:cNvPr>
          <p:cNvSpPr>
            <a:spLocks noGrp="1"/>
          </p:cNvSpPr>
          <p:nvPr>
            <p:ph type="title"/>
          </p:nvPr>
        </p:nvSpPr>
        <p:spPr>
          <a:xfrm>
            <a:off x="303213" y="382772"/>
            <a:ext cx="8718550" cy="752291"/>
          </a:xfrm>
        </p:spPr>
        <p:txBody>
          <a:bodyPr/>
          <a:lstStyle/>
          <a:p>
            <a:pPr algn="ctr"/>
            <a:r>
              <a:rPr lang="vi-VN" b="1" i="0" u="none" strike="noStrike" dirty="0">
                <a:solidFill>
                  <a:srgbClr val="C00000"/>
                </a:solidFill>
                <a:effectLst/>
                <a:latin typeface="Arial" panose="020B0604020202020204" pitchFamily="34" charset="0"/>
              </a:rPr>
              <a:t>CÁC BIỆN PHÁP DỰ PHÒNG LÂY NHIỄM </a:t>
            </a:r>
            <a:r>
              <a:rPr lang="en-US" b="1" i="0" u="none" strike="noStrike" dirty="0">
                <a:solidFill>
                  <a:srgbClr val="C00000"/>
                </a:solidFill>
                <a:effectLst/>
                <a:latin typeface="Arial" panose="020B0604020202020204" pitchFamily="34" charset="0"/>
              </a:rPr>
              <a:t>CHÉO</a:t>
            </a:r>
            <a:br>
              <a:rPr lang="vi-VN" b="0" i="0" dirty="0">
                <a:solidFill>
                  <a:srgbClr val="C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E73D860-A364-4BA4-810C-E1BE0711D249}"/>
              </a:ext>
            </a:extLst>
          </p:cNvPr>
          <p:cNvSpPr>
            <a:spLocks noGrp="1"/>
          </p:cNvSpPr>
          <p:nvPr>
            <p:ph idx="1"/>
          </p:nvPr>
        </p:nvSpPr>
        <p:spPr>
          <a:xfrm>
            <a:off x="303213" y="1325563"/>
            <a:ext cx="8521810" cy="5027390"/>
          </a:xfrm>
        </p:spPr>
        <p:txBody>
          <a:bodyPr/>
          <a:lstStyle/>
          <a:p>
            <a:pPr marL="0" indent="0" algn="just">
              <a:spcBef>
                <a:spcPts val="600"/>
              </a:spcBef>
              <a:spcAft>
                <a:spcPts val="600"/>
              </a:spcAft>
              <a:buNone/>
            </a:pPr>
            <a:r>
              <a:rPr lang="vi-VN" b="1" i="0" u="none" strike="noStrike" dirty="0">
                <a:solidFill>
                  <a:srgbClr val="C00000"/>
                </a:solidFill>
                <a:effectLst/>
                <a:latin typeface="Arial" panose="020B0604020202020204" pitchFamily="34" charset="0"/>
              </a:rPr>
              <a:t>4. Áp dụng các biện pháp dự phòng lây truyền qua đường không khí.</a:t>
            </a:r>
            <a:endParaRPr lang="vi-VN" b="0" i="0" dirty="0">
              <a:solidFill>
                <a:srgbClr val="C00000"/>
              </a:solidFill>
              <a:effectLst/>
              <a:latin typeface="Arial" panose="020B0604020202020204" pitchFamily="34" charset="0"/>
            </a:endParaRPr>
          </a:p>
          <a:p>
            <a:pPr algn="just">
              <a:spcBef>
                <a:spcPts val="600"/>
              </a:spcBef>
              <a:spcAft>
                <a:spcPts val="600"/>
              </a:spcAft>
            </a:pPr>
            <a:r>
              <a:rPr lang="vi-VN" b="0" i="0" dirty="0">
                <a:solidFill>
                  <a:srgbClr val="000000"/>
                </a:solidFill>
                <a:effectLst/>
                <a:latin typeface="Arial" panose="020B0604020202020204" pitchFamily="34" charset="0"/>
              </a:rPr>
              <a:t>Các nhân viên y tế khi khám, chăm sóc người bệnh đã xác định chẩn đoán, hoặc/và làm các thủ thuật như đặt ống nội khí quản, hút đường hô hấp, soi phế quản, cấp cứu tim phổi... phải sử dụng các thiết bị bảo vệ cá nhân bao gồm đeo găng tay, áo choàng, bảo vệ mắt, khẩu trang N95 hoặc tương đương.</a:t>
            </a:r>
          </a:p>
          <a:p>
            <a:pPr algn="just">
              <a:spcBef>
                <a:spcPts val="600"/>
              </a:spcBef>
              <a:spcAft>
                <a:spcPts val="600"/>
              </a:spcAft>
            </a:pPr>
            <a:r>
              <a:rPr lang="vi-VN" b="0" i="0" dirty="0">
                <a:solidFill>
                  <a:srgbClr val="000000"/>
                </a:solidFill>
                <a:effectLst/>
                <a:latin typeface="Arial" panose="020B0604020202020204" pitchFamily="34" charset="0"/>
              </a:rPr>
              <a:t>Nếu có thể, thực hiện thủ thuật ở phòng riêng, hoặc phòng áp lực âm.</a:t>
            </a:r>
          </a:p>
          <a:p>
            <a:pPr algn="just">
              <a:spcBef>
                <a:spcPts val="600"/>
              </a:spcBef>
              <a:spcAft>
                <a:spcPts val="600"/>
              </a:spcAft>
            </a:pPr>
            <a:r>
              <a:rPr lang="vi-VN" b="0" i="0" dirty="0">
                <a:solidFill>
                  <a:srgbClr val="000000"/>
                </a:solidFill>
                <a:effectLst/>
                <a:latin typeface="Arial" panose="020B0604020202020204" pitchFamily="34" charset="0"/>
              </a:rPr>
              <a:t>Hạn chế người không liên quan ở trong phòng khi làm thủ thuật</a:t>
            </a:r>
          </a:p>
          <a:p>
            <a:pPr marL="0" indent="0" algn="just">
              <a:buNone/>
            </a:pPr>
            <a:endParaRPr lang="en-US" dirty="0"/>
          </a:p>
        </p:txBody>
      </p:sp>
    </p:spTree>
    <p:extLst>
      <p:ext uri="{BB962C8B-B14F-4D97-AF65-F5344CB8AC3E}">
        <p14:creationId xmlns:p14="http://schemas.microsoft.com/office/powerpoint/2010/main" val="235415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6077" y="1119249"/>
            <a:ext cx="7886700" cy="862239"/>
          </a:xfrm>
        </p:spPr>
        <p:txBody>
          <a:bodyPr/>
          <a:lstStyle/>
          <a:p>
            <a:pPr algn="ctr"/>
            <a:r>
              <a:rPr lang="en-US" sz="3600" b="1" dirty="0">
                <a:solidFill>
                  <a:srgbClr val="A41216"/>
                </a:solidFill>
                <a:latin typeface="Arial" panose="020B0604020202020204" pitchFamily="34" charset="0"/>
              </a:rPr>
              <a:t>Xin </a:t>
            </a:r>
            <a:r>
              <a:rPr lang="en-US" sz="3600" b="1" dirty="0" err="1">
                <a:solidFill>
                  <a:srgbClr val="A41216"/>
                </a:solidFill>
                <a:latin typeface="Arial" panose="020B0604020202020204" pitchFamily="34" charset="0"/>
              </a:rPr>
              <a:t>trân</a:t>
            </a:r>
            <a:r>
              <a:rPr lang="en-US" sz="3600" b="1" dirty="0">
                <a:solidFill>
                  <a:srgbClr val="A41216"/>
                </a:solidFill>
                <a:latin typeface="Arial" panose="020B0604020202020204" pitchFamily="34" charset="0"/>
              </a:rPr>
              <a:t> </a:t>
            </a:r>
            <a:r>
              <a:rPr lang="en-US" sz="3600" b="1" dirty="0" err="1">
                <a:solidFill>
                  <a:srgbClr val="A41216"/>
                </a:solidFill>
                <a:latin typeface="Arial" panose="020B0604020202020204" pitchFamily="34" charset="0"/>
              </a:rPr>
              <a:t>trọng</a:t>
            </a:r>
            <a:r>
              <a:rPr lang="en-US" sz="3600" b="1" dirty="0">
                <a:solidFill>
                  <a:srgbClr val="A41216"/>
                </a:solidFill>
                <a:latin typeface="Arial" panose="020B0604020202020204" pitchFamily="34" charset="0"/>
              </a:rPr>
              <a:t> </a:t>
            </a:r>
            <a:r>
              <a:rPr lang="en-US" sz="3600" b="1" dirty="0" err="1">
                <a:solidFill>
                  <a:srgbClr val="A41216"/>
                </a:solidFill>
                <a:latin typeface="Arial" panose="020B0604020202020204" pitchFamily="34" charset="0"/>
              </a:rPr>
              <a:t>cảm</a:t>
            </a:r>
            <a:r>
              <a:rPr lang="en-US" sz="3600" b="1" dirty="0">
                <a:solidFill>
                  <a:srgbClr val="A41216"/>
                </a:solidFill>
                <a:latin typeface="Arial" panose="020B0604020202020204" pitchFamily="34" charset="0"/>
              </a:rPr>
              <a:t> </a:t>
            </a:r>
            <a:r>
              <a:rPr lang="en-US" sz="3600" b="1" dirty="0" err="1">
                <a:solidFill>
                  <a:srgbClr val="A41216"/>
                </a:solidFill>
                <a:latin typeface="Arial" panose="020B0604020202020204" pitchFamily="34" charset="0"/>
              </a:rPr>
              <a:t>ơn</a:t>
            </a:r>
            <a:r>
              <a:rPr lang="en-US" sz="3600" b="1" dirty="0">
                <a:solidFill>
                  <a:srgbClr val="A41216"/>
                </a:solidFill>
                <a:latin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986" y="2167371"/>
            <a:ext cx="6983566" cy="3921702"/>
          </a:xfrm>
          <a:prstGeom prst="rect">
            <a:avLst/>
          </a:prstGeom>
        </p:spPr>
      </p:pic>
      <p:pic>
        <p:nvPicPr>
          <p:cNvPr id="5" name="Picture 4">
            <a:extLst>
              <a:ext uri="{FF2B5EF4-FFF2-40B4-BE49-F238E27FC236}">
                <a16:creationId xmlns:a16="http://schemas.microsoft.com/office/drawing/2014/main" id="{151343AF-DD48-4DC4-9D21-A7381E5437F6}"/>
              </a:ext>
            </a:extLst>
          </p:cNvPr>
          <p:cNvPicPr>
            <a:picLocks noChangeAspect="1"/>
          </p:cNvPicPr>
          <p:nvPr/>
        </p:nvPicPr>
        <p:blipFill>
          <a:blip r:embed="rId3"/>
          <a:stretch>
            <a:fillRect/>
          </a:stretch>
        </p:blipFill>
        <p:spPr>
          <a:xfrm>
            <a:off x="171491" y="129346"/>
            <a:ext cx="1338398" cy="1338398"/>
          </a:xfrm>
          <a:prstGeom prst="rect">
            <a:avLst/>
          </a:prstGeom>
        </p:spPr>
      </p:pic>
    </p:spTree>
    <p:extLst>
      <p:ext uri="{BB962C8B-B14F-4D97-AF65-F5344CB8AC3E}">
        <p14:creationId xmlns:p14="http://schemas.microsoft.com/office/powerpoint/2010/main" val="110404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1692" y="1239006"/>
            <a:ext cx="8718550" cy="1217115"/>
          </a:xfrm>
        </p:spPr>
        <p:txBody>
          <a:bodyPr/>
          <a:lstStyle/>
          <a:p>
            <a:pPr algn="ctr"/>
            <a:r>
              <a:rPr lang="en-US" sz="3600" b="1" dirty="0">
                <a:solidFill>
                  <a:srgbClr val="C00000"/>
                </a:solidFill>
                <a:latin typeface="Arial" panose="020B0604020202020204" pitchFamily="34" charset="0"/>
                <a:cs typeface="Arial" panose="020B0604020202020204" pitchFamily="34" charset="0"/>
              </a:rPr>
              <a:t>A- PHÂN LOẠI MỨC ĐỘ NẶNG NHẸ BỆNH NHÂN COVID-19</a:t>
            </a:r>
            <a:endParaRPr lang="en-US" sz="3600" b="1" dirty="0">
              <a:solidFill>
                <a:srgbClr val="C00000"/>
              </a:solidFill>
              <a:latin typeface="Arial" panose="020B0604020202020204" pitchFamily="34" charset="0"/>
            </a:endParaRPr>
          </a:p>
        </p:txBody>
      </p:sp>
      <p:pic>
        <p:nvPicPr>
          <p:cNvPr id="3" name="Picture 2">
            <a:extLst>
              <a:ext uri="{FF2B5EF4-FFF2-40B4-BE49-F238E27FC236}">
                <a16:creationId xmlns:a16="http://schemas.microsoft.com/office/drawing/2014/main" id="{F016CDDD-848F-489B-B5CD-2F0810D5510A}"/>
              </a:ext>
            </a:extLst>
          </p:cNvPr>
          <p:cNvPicPr>
            <a:picLocks noChangeAspect="1"/>
          </p:cNvPicPr>
          <p:nvPr/>
        </p:nvPicPr>
        <p:blipFill>
          <a:blip r:embed="rId2"/>
          <a:stretch>
            <a:fillRect/>
          </a:stretch>
        </p:blipFill>
        <p:spPr>
          <a:xfrm>
            <a:off x="122274" y="3775665"/>
            <a:ext cx="4598693" cy="2811431"/>
          </a:xfrm>
          <a:prstGeom prst="rect">
            <a:avLst/>
          </a:prstGeom>
          <a:ln>
            <a:noFill/>
          </a:ln>
          <a:effectLst>
            <a:softEdge rad="112500"/>
          </a:effectLst>
        </p:spPr>
      </p:pic>
      <p:pic>
        <p:nvPicPr>
          <p:cNvPr id="5" name="Picture 4">
            <a:extLst>
              <a:ext uri="{FF2B5EF4-FFF2-40B4-BE49-F238E27FC236}">
                <a16:creationId xmlns:a16="http://schemas.microsoft.com/office/drawing/2014/main" id="{00DBC8DB-4E37-48E0-84FC-17FFBD2E7CDA}"/>
              </a:ext>
            </a:extLst>
          </p:cNvPr>
          <p:cNvPicPr>
            <a:picLocks noChangeAspect="1"/>
          </p:cNvPicPr>
          <p:nvPr/>
        </p:nvPicPr>
        <p:blipFill>
          <a:blip r:embed="rId3"/>
          <a:stretch>
            <a:fillRect/>
          </a:stretch>
        </p:blipFill>
        <p:spPr>
          <a:xfrm>
            <a:off x="4864395" y="3756664"/>
            <a:ext cx="4215847" cy="2830432"/>
          </a:xfrm>
          <a:prstGeom prst="rect">
            <a:avLst/>
          </a:prstGeom>
          <a:ln>
            <a:noFill/>
          </a:ln>
          <a:effectLst>
            <a:softEdge rad="112500"/>
          </a:effectLst>
        </p:spPr>
      </p:pic>
    </p:spTree>
    <p:extLst>
      <p:ext uri="{BB962C8B-B14F-4D97-AF65-F5344CB8AC3E}">
        <p14:creationId xmlns:p14="http://schemas.microsoft.com/office/powerpoint/2010/main" val="251962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B51-5668-4A3C-AD38-A8A2103E49A3}"/>
              </a:ext>
            </a:extLst>
          </p:cNvPr>
          <p:cNvSpPr>
            <a:spLocks noGrp="1"/>
          </p:cNvSpPr>
          <p:nvPr>
            <p:ph type="title"/>
          </p:nvPr>
        </p:nvSpPr>
        <p:spPr>
          <a:xfrm>
            <a:off x="212725" y="164805"/>
            <a:ext cx="8718550" cy="704444"/>
          </a:xfrm>
        </p:spPr>
        <p:txBody>
          <a:bodyPr/>
          <a:lstStyle/>
          <a:p>
            <a:pPr algn="ctr"/>
            <a:r>
              <a:rPr lang="en-US" sz="2400" b="1" dirty="0">
                <a:solidFill>
                  <a:srgbClr val="C00000"/>
                </a:solidFill>
                <a:latin typeface="Arial" panose="020B0604020202020204" pitchFamily="34" charset="0"/>
              </a:rPr>
              <a:t>A</a:t>
            </a:r>
            <a:r>
              <a:rPr lang="en-US" sz="2400" b="1" i="0" u="none" strike="noStrike" dirty="0">
                <a:solidFill>
                  <a:srgbClr val="C00000"/>
                </a:solidFill>
                <a:effectLst/>
                <a:latin typeface="Arial" panose="020B0604020202020204" pitchFamily="34" charset="0"/>
              </a:rPr>
              <a:t>- </a:t>
            </a:r>
            <a:r>
              <a:rPr lang="vi-VN" sz="2400" b="1" i="0" u="none" strike="noStrike" dirty="0">
                <a:solidFill>
                  <a:srgbClr val="C00000"/>
                </a:solidFill>
                <a:effectLst/>
                <a:latin typeface="Arial" panose="020B0604020202020204" pitchFamily="34" charset="0"/>
              </a:rPr>
              <a:t>PHÂN LOẠI MỨC ĐỘ LÂM SÀNG</a:t>
            </a:r>
            <a:r>
              <a:rPr lang="en-US" sz="2400" b="1" i="0" u="none" strike="noStrike" dirty="0">
                <a:solidFill>
                  <a:srgbClr val="C00000"/>
                </a:solidFill>
                <a:effectLst/>
                <a:latin typeface="Arial" panose="020B0604020202020204" pitchFamily="34" charset="0"/>
              </a:rPr>
              <a:t> BỆNH NHÂN COVID-19</a:t>
            </a:r>
            <a:br>
              <a:rPr lang="vi-VN" sz="2400" b="0" i="0" dirty="0">
                <a:solidFill>
                  <a:srgbClr val="C00000"/>
                </a:solidFill>
                <a:effectLst/>
                <a:latin typeface="Arial" panose="020B0604020202020204" pitchFamily="34"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337B4713-C3F7-4F29-81D2-4654B101DCCB}"/>
              </a:ext>
            </a:extLst>
          </p:cNvPr>
          <p:cNvSpPr>
            <a:spLocks noGrp="1"/>
          </p:cNvSpPr>
          <p:nvPr>
            <p:ph idx="1"/>
          </p:nvPr>
        </p:nvSpPr>
        <p:spPr>
          <a:xfrm>
            <a:off x="303213" y="782841"/>
            <a:ext cx="8321408" cy="1706526"/>
          </a:xfrm>
        </p:spPr>
        <p:txBody>
          <a:bodyPr/>
          <a:lstStyle/>
          <a:p>
            <a:pPr marL="457200" indent="-457200" algn="just">
              <a:lnSpc>
                <a:spcPct val="100000"/>
              </a:lnSpc>
              <a:spcBef>
                <a:spcPts val="600"/>
              </a:spcBef>
              <a:spcAft>
                <a:spcPts val="0"/>
              </a:spcAft>
              <a:buAutoNum type="arabicPeriod"/>
            </a:pPr>
            <a:r>
              <a:rPr lang="vi-VN" b="1" i="0" u="none" strike="noStrike" dirty="0">
                <a:solidFill>
                  <a:srgbClr val="C00000"/>
                </a:solidFill>
                <a:effectLst/>
                <a:latin typeface="Arial" panose="020B0604020202020204" pitchFamily="34" charset="0"/>
              </a:rPr>
              <a:t>Không triệu chứng:</a:t>
            </a:r>
            <a:r>
              <a:rPr lang="vi-VN" b="0" i="0" dirty="0">
                <a:solidFill>
                  <a:srgbClr val="C00000"/>
                </a:solidFill>
                <a:effectLst/>
                <a:latin typeface="Arial" panose="020B0604020202020204" pitchFamily="34" charset="0"/>
              </a:rPr>
              <a:t> </a:t>
            </a:r>
            <a:endParaRPr lang="en-US" b="0" i="0" dirty="0">
              <a:solidFill>
                <a:srgbClr val="C00000"/>
              </a:solidFill>
              <a:effectLst/>
              <a:latin typeface="Arial" panose="020B0604020202020204" pitchFamily="34" charset="0"/>
            </a:endParaRPr>
          </a:p>
          <a:p>
            <a:pPr algn="just">
              <a:lnSpc>
                <a:spcPct val="100000"/>
              </a:lnSpc>
              <a:spcBef>
                <a:spcPts val="600"/>
              </a:spcBef>
              <a:spcAft>
                <a:spcPts val="0"/>
              </a:spcAft>
            </a:pPr>
            <a:r>
              <a:rPr lang="en-US" b="0" i="0" dirty="0">
                <a:solidFill>
                  <a:srgbClr val="000000"/>
                </a:solidFill>
                <a:effectLst/>
                <a:latin typeface="Arial" panose="020B0604020202020204" pitchFamily="34" charset="0"/>
              </a:rPr>
              <a:t>K</a:t>
            </a:r>
            <a:r>
              <a:rPr lang="vi-VN" b="0" i="0" dirty="0">
                <a:solidFill>
                  <a:srgbClr val="000000"/>
                </a:solidFill>
                <a:effectLst/>
                <a:latin typeface="Arial" panose="020B0604020202020204" pitchFamily="34" charset="0"/>
              </a:rPr>
              <a:t>hẳng định bằng xét nghiệm realtime RT-PCR dương tính</a:t>
            </a:r>
            <a:r>
              <a:rPr lang="en-US" b="0" i="0" dirty="0">
                <a:solidFill>
                  <a:srgbClr val="000000"/>
                </a:solidFill>
                <a:effectLst/>
                <a:latin typeface="Arial" panose="020B0604020202020204" pitchFamily="34" charset="0"/>
              </a:rPr>
              <a:t>.</a:t>
            </a:r>
          </a:p>
          <a:p>
            <a:pPr algn="just">
              <a:lnSpc>
                <a:spcPct val="100000"/>
              </a:lnSpc>
              <a:spcBef>
                <a:spcPts val="600"/>
              </a:spcBef>
              <a:spcAft>
                <a:spcPts val="0"/>
              </a:spcAft>
            </a:pPr>
            <a:r>
              <a:rPr lang="en-US" b="0" i="0" dirty="0">
                <a:solidFill>
                  <a:srgbClr val="000000"/>
                </a:solidFill>
                <a:effectLst/>
                <a:latin typeface="Arial" panose="020B0604020202020204" pitchFamily="34" charset="0"/>
              </a:rPr>
              <a:t>K</a:t>
            </a:r>
            <a:r>
              <a:rPr lang="vi-VN" b="0" i="0" dirty="0">
                <a:solidFill>
                  <a:srgbClr val="000000"/>
                </a:solidFill>
                <a:effectLst/>
                <a:latin typeface="Arial" panose="020B0604020202020204" pitchFamily="34" charset="0"/>
              </a:rPr>
              <a:t>hông có triệu chứng lâm sàng.</a:t>
            </a:r>
          </a:p>
          <a:p>
            <a:pPr marL="0" indent="0" algn="just">
              <a:lnSpc>
                <a:spcPct val="100000"/>
              </a:lnSpc>
              <a:spcBef>
                <a:spcPts val="600"/>
              </a:spcBef>
              <a:spcAft>
                <a:spcPts val="0"/>
              </a:spcAft>
              <a:buNone/>
            </a:pPr>
            <a:endParaRPr lang="en-US" sz="2800" dirty="0"/>
          </a:p>
        </p:txBody>
      </p:sp>
      <p:pic>
        <p:nvPicPr>
          <p:cNvPr id="4" name="Picture 3">
            <a:extLst>
              <a:ext uri="{FF2B5EF4-FFF2-40B4-BE49-F238E27FC236}">
                <a16:creationId xmlns:a16="http://schemas.microsoft.com/office/drawing/2014/main" id="{F1C26927-10CD-44AE-AFDF-1EAE9AAFFE8C}"/>
              </a:ext>
            </a:extLst>
          </p:cNvPr>
          <p:cNvPicPr>
            <a:picLocks noChangeAspect="1"/>
          </p:cNvPicPr>
          <p:nvPr/>
        </p:nvPicPr>
        <p:blipFill>
          <a:blip r:embed="rId2"/>
          <a:stretch>
            <a:fillRect/>
          </a:stretch>
        </p:blipFill>
        <p:spPr>
          <a:xfrm>
            <a:off x="63795" y="2350303"/>
            <a:ext cx="9080205" cy="4342892"/>
          </a:xfrm>
          <a:prstGeom prst="rect">
            <a:avLst/>
          </a:prstGeom>
        </p:spPr>
      </p:pic>
    </p:spTree>
    <p:extLst>
      <p:ext uri="{BB962C8B-B14F-4D97-AF65-F5344CB8AC3E}">
        <p14:creationId xmlns:p14="http://schemas.microsoft.com/office/powerpoint/2010/main" val="36490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B51-5668-4A3C-AD38-A8A2103E49A3}"/>
              </a:ext>
            </a:extLst>
          </p:cNvPr>
          <p:cNvSpPr>
            <a:spLocks noGrp="1"/>
          </p:cNvSpPr>
          <p:nvPr>
            <p:ph type="title"/>
          </p:nvPr>
        </p:nvSpPr>
        <p:spPr>
          <a:xfrm>
            <a:off x="303213" y="430619"/>
            <a:ext cx="8718550" cy="704444"/>
          </a:xfrm>
        </p:spPr>
        <p:txBody>
          <a:bodyPr/>
          <a:lstStyle/>
          <a:p>
            <a:pPr algn="ctr"/>
            <a:r>
              <a:rPr lang="en-US" sz="2400" b="1" dirty="0">
                <a:solidFill>
                  <a:srgbClr val="C00000"/>
                </a:solidFill>
                <a:latin typeface="Arial" panose="020B0604020202020204" pitchFamily="34" charset="0"/>
              </a:rPr>
              <a:t>A</a:t>
            </a:r>
            <a:r>
              <a:rPr lang="en-US" sz="2400" b="1" i="0" u="none" strike="noStrike" dirty="0">
                <a:solidFill>
                  <a:srgbClr val="C00000"/>
                </a:solidFill>
                <a:effectLst/>
                <a:latin typeface="Arial" panose="020B0604020202020204" pitchFamily="34" charset="0"/>
              </a:rPr>
              <a:t>- </a:t>
            </a:r>
            <a:r>
              <a:rPr lang="vi-VN" sz="2400" b="1" i="0" u="none" strike="noStrike" dirty="0">
                <a:solidFill>
                  <a:srgbClr val="C00000"/>
                </a:solidFill>
                <a:effectLst/>
                <a:latin typeface="Arial" panose="020B0604020202020204" pitchFamily="34" charset="0"/>
              </a:rPr>
              <a:t>PHÂN LOẠI MỨC ĐỘ LÂM SÀNG</a:t>
            </a:r>
            <a:r>
              <a:rPr lang="en-US" sz="2400" b="1" i="0" u="none" strike="noStrike" dirty="0">
                <a:solidFill>
                  <a:srgbClr val="C00000"/>
                </a:solidFill>
                <a:effectLst/>
                <a:latin typeface="Arial" panose="020B0604020202020204" pitchFamily="34" charset="0"/>
              </a:rPr>
              <a:t> BỆNH NHÂN COVID-19</a:t>
            </a:r>
            <a:br>
              <a:rPr lang="vi-VN" sz="2400" b="0" i="0" dirty="0">
                <a:solidFill>
                  <a:srgbClr val="C00000"/>
                </a:solidFill>
                <a:effectLst/>
                <a:latin typeface="Arial" panose="020B0604020202020204" pitchFamily="34"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337B4713-C3F7-4F29-81D2-4654B101DCCB}"/>
              </a:ext>
            </a:extLst>
          </p:cNvPr>
          <p:cNvSpPr>
            <a:spLocks noGrp="1"/>
          </p:cNvSpPr>
          <p:nvPr>
            <p:ph idx="1"/>
          </p:nvPr>
        </p:nvSpPr>
        <p:spPr>
          <a:xfrm>
            <a:off x="303212" y="1041991"/>
            <a:ext cx="8718550" cy="4954772"/>
          </a:xfrm>
        </p:spPr>
        <p:txBody>
          <a:bodyPr/>
          <a:lstStyle/>
          <a:p>
            <a:pPr marL="0" indent="0" algn="l">
              <a:lnSpc>
                <a:spcPct val="100000"/>
              </a:lnSpc>
              <a:spcBef>
                <a:spcPts val="600"/>
              </a:spcBef>
              <a:spcAft>
                <a:spcPts val="0"/>
              </a:spcAft>
              <a:buNone/>
            </a:pPr>
            <a:r>
              <a:rPr lang="vi-VN" b="1" i="0" u="none" strike="noStrike" dirty="0">
                <a:solidFill>
                  <a:srgbClr val="C00000"/>
                </a:solidFill>
                <a:effectLst/>
                <a:latin typeface="Arial" panose="020B0604020202020204" pitchFamily="34" charset="0"/>
              </a:rPr>
              <a:t>2. Mức độ nhẹ: Viêm đường hô hấp trên cấp tính</a:t>
            </a:r>
            <a:endParaRPr lang="vi-VN" b="0" i="0" dirty="0">
              <a:solidFill>
                <a:srgbClr val="C00000"/>
              </a:solidFill>
              <a:effectLst/>
              <a:latin typeface="Arial" panose="020B0604020202020204" pitchFamily="34" charset="0"/>
            </a:endParaRPr>
          </a:p>
          <a:p>
            <a:pPr algn="l">
              <a:lnSpc>
                <a:spcPct val="100000"/>
              </a:lnSpc>
              <a:spcBef>
                <a:spcPts val="600"/>
              </a:spcBef>
              <a:spcAft>
                <a:spcPts val="0"/>
              </a:spcAft>
              <a:buFontTx/>
              <a:buChar char="-"/>
            </a:pPr>
            <a:r>
              <a:rPr lang="en-US" b="0" i="0" dirty="0">
                <a:solidFill>
                  <a:srgbClr val="000000"/>
                </a:solidFill>
                <a:effectLst/>
                <a:latin typeface="Arial" panose="020B0604020202020204" pitchFamily="34" charset="0"/>
              </a:rPr>
              <a:t>K</a:t>
            </a:r>
            <a:r>
              <a:rPr lang="vi-VN" b="0" i="0" dirty="0">
                <a:solidFill>
                  <a:srgbClr val="000000"/>
                </a:solidFill>
                <a:effectLst/>
                <a:latin typeface="Arial" panose="020B0604020202020204" pitchFamily="34" charset="0"/>
              </a:rPr>
              <a:t>hông đặc hiệu</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như sốt, ho khan, đau họng, nghẹt mũi, mệt mỏi, đau đầu, đau mỏi cơ</a:t>
            </a:r>
            <a:r>
              <a:rPr lang="en-US" b="0" i="0" dirty="0">
                <a:solidFill>
                  <a:srgbClr val="000000"/>
                </a:solidFill>
                <a:effectLst/>
                <a:latin typeface="Arial" panose="020B0604020202020204" pitchFamily="34" charset="0"/>
              </a:rPr>
              <a:t>,</a:t>
            </a:r>
          </a:p>
          <a:p>
            <a:pPr algn="l">
              <a:lnSpc>
                <a:spcPct val="100000"/>
              </a:lnSpc>
              <a:spcBef>
                <a:spcPts val="600"/>
              </a:spcBef>
              <a:spcAft>
                <a:spcPts val="0"/>
              </a:spcAft>
              <a:buFontTx/>
              <a:buChar char="-"/>
            </a:pPr>
            <a:r>
              <a:rPr lang="en-US" b="0" i="0" dirty="0" err="1">
                <a:solidFill>
                  <a:srgbClr val="000000"/>
                </a:solidFill>
                <a:effectLst/>
                <a:latin typeface="Arial" panose="020B0604020202020204" pitchFamily="34" charset="0"/>
              </a:rPr>
              <a:t>Mất</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ngửi</a:t>
            </a:r>
            <a:r>
              <a:rPr lang="en-US" dirty="0">
                <a:solidFill>
                  <a:srgbClr val="000000"/>
                </a:solidFill>
                <a:latin typeface="Arial" panose="020B0604020202020204" pitchFamily="34" charset="0"/>
              </a:rPr>
              <a:t>.</a:t>
            </a:r>
          </a:p>
          <a:p>
            <a:pPr algn="l">
              <a:lnSpc>
                <a:spcPct val="100000"/>
              </a:lnSpc>
              <a:spcBef>
                <a:spcPts val="600"/>
              </a:spcBef>
              <a:spcAft>
                <a:spcPts val="0"/>
              </a:spcAft>
              <a:buFontTx/>
              <a:buChar char="-"/>
            </a:pPr>
            <a:r>
              <a:rPr lang="en-US" b="0" i="0" dirty="0" err="1">
                <a:solidFill>
                  <a:srgbClr val="000000"/>
                </a:solidFill>
                <a:effectLst/>
                <a:latin typeface="Arial" panose="020B0604020202020204" pitchFamily="34" charset="0"/>
              </a:rPr>
              <a:t>Mất</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vị</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giác</a:t>
            </a:r>
            <a:r>
              <a:rPr lang="vi-VN"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a:lnSpc>
                <a:spcPct val="100000"/>
              </a:lnSpc>
              <a:spcBef>
                <a:spcPts val="600"/>
              </a:spcBef>
              <a:spcAft>
                <a:spcPts val="0"/>
              </a:spcAft>
              <a:buFontTx/>
              <a:buChar char="-"/>
            </a:pPr>
            <a:r>
              <a:rPr lang="vi-VN" b="0" i="0" dirty="0">
                <a:solidFill>
                  <a:srgbClr val="000000"/>
                </a:solidFill>
                <a:effectLst/>
                <a:latin typeface="Arial" panose="020B0604020202020204" pitchFamily="34" charset="0"/>
              </a:rPr>
              <a:t>Không có các dấu hiệu của viêm phổi hoặc thiếu ô xy.</a:t>
            </a:r>
            <a:endParaRPr lang="en-US" sz="2800" dirty="0"/>
          </a:p>
        </p:txBody>
      </p:sp>
      <p:pic>
        <p:nvPicPr>
          <p:cNvPr id="4" name="Picture 3">
            <a:extLst>
              <a:ext uri="{FF2B5EF4-FFF2-40B4-BE49-F238E27FC236}">
                <a16:creationId xmlns:a16="http://schemas.microsoft.com/office/drawing/2014/main" id="{A40AF643-F4F2-4743-8F2A-C53CDEF5492A}"/>
              </a:ext>
            </a:extLst>
          </p:cNvPr>
          <p:cNvPicPr>
            <a:picLocks noChangeAspect="1"/>
          </p:cNvPicPr>
          <p:nvPr/>
        </p:nvPicPr>
        <p:blipFill>
          <a:blip r:embed="rId2"/>
          <a:stretch>
            <a:fillRect/>
          </a:stretch>
        </p:blipFill>
        <p:spPr>
          <a:xfrm>
            <a:off x="71879" y="3651283"/>
            <a:ext cx="5481085" cy="3206717"/>
          </a:xfrm>
          <a:prstGeom prst="rect">
            <a:avLst/>
          </a:prstGeom>
        </p:spPr>
      </p:pic>
      <p:pic>
        <p:nvPicPr>
          <p:cNvPr id="5" name="Picture 4">
            <a:extLst>
              <a:ext uri="{FF2B5EF4-FFF2-40B4-BE49-F238E27FC236}">
                <a16:creationId xmlns:a16="http://schemas.microsoft.com/office/drawing/2014/main" id="{4E2A457B-6FD0-403F-B5A3-949F27DD1D78}"/>
              </a:ext>
            </a:extLst>
          </p:cNvPr>
          <p:cNvPicPr>
            <a:picLocks noChangeAspect="1"/>
          </p:cNvPicPr>
          <p:nvPr/>
        </p:nvPicPr>
        <p:blipFill>
          <a:blip r:embed="rId3"/>
          <a:stretch>
            <a:fillRect/>
          </a:stretch>
        </p:blipFill>
        <p:spPr>
          <a:xfrm>
            <a:off x="5386719" y="4035055"/>
            <a:ext cx="3379634" cy="2078666"/>
          </a:xfrm>
          <a:prstGeom prst="rect">
            <a:avLst/>
          </a:prstGeom>
        </p:spPr>
      </p:pic>
    </p:spTree>
    <p:extLst>
      <p:ext uri="{BB962C8B-B14F-4D97-AF65-F5344CB8AC3E}">
        <p14:creationId xmlns:p14="http://schemas.microsoft.com/office/powerpoint/2010/main" val="260245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B51-5668-4A3C-AD38-A8A2103E49A3}"/>
              </a:ext>
            </a:extLst>
          </p:cNvPr>
          <p:cNvSpPr>
            <a:spLocks noGrp="1"/>
          </p:cNvSpPr>
          <p:nvPr>
            <p:ph type="title"/>
          </p:nvPr>
        </p:nvSpPr>
        <p:spPr>
          <a:xfrm>
            <a:off x="303213" y="430619"/>
            <a:ext cx="8718550" cy="704444"/>
          </a:xfrm>
        </p:spPr>
        <p:txBody>
          <a:bodyPr/>
          <a:lstStyle/>
          <a:p>
            <a:pPr algn="ctr"/>
            <a:r>
              <a:rPr lang="en-US" sz="2400" b="1" dirty="0">
                <a:solidFill>
                  <a:srgbClr val="C00000"/>
                </a:solidFill>
                <a:latin typeface="Arial" panose="020B0604020202020204" pitchFamily="34" charset="0"/>
              </a:rPr>
              <a:t>A- </a:t>
            </a:r>
            <a:r>
              <a:rPr lang="vi-VN" sz="2400" b="1" i="0" u="none" strike="noStrike" dirty="0">
                <a:solidFill>
                  <a:srgbClr val="C00000"/>
                </a:solidFill>
                <a:effectLst/>
                <a:latin typeface="Arial" panose="020B0604020202020204" pitchFamily="34" charset="0"/>
              </a:rPr>
              <a:t>PHÂN LOẠI MỨC ĐỘ LÂM SÀNG</a:t>
            </a:r>
            <a:r>
              <a:rPr lang="en-US" sz="2400" b="1" i="0" u="none" strike="noStrike" dirty="0">
                <a:solidFill>
                  <a:srgbClr val="C00000"/>
                </a:solidFill>
                <a:effectLst/>
                <a:latin typeface="Arial" panose="020B0604020202020204" pitchFamily="34" charset="0"/>
              </a:rPr>
              <a:t> BỆNH NHÂN COVID-19</a:t>
            </a:r>
            <a:br>
              <a:rPr lang="vi-VN" sz="2400" b="0" i="0" dirty="0">
                <a:solidFill>
                  <a:srgbClr val="C00000"/>
                </a:solidFill>
                <a:effectLst/>
                <a:latin typeface="Arial" panose="020B0604020202020204" pitchFamily="34"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337B4713-C3F7-4F29-81D2-4654B101DCCB}"/>
              </a:ext>
            </a:extLst>
          </p:cNvPr>
          <p:cNvSpPr>
            <a:spLocks noGrp="1"/>
          </p:cNvSpPr>
          <p:nvPr>
            <p:ph idx="1"/>
          </p:nvPr>
        </p:nvSpPr>
        <p:spPr>
          <a:xfrm>
            <a:off x="303213" y="1031358"/>
            <a:ext cx="8280806" cy="4954772"/>
          </a:xfrm>
        </p:spPr>
        <p:txBody>
          <a:bodyPr/>
          <a:lstStyle/>
          <a:p>
            <a:pPr marL="0" indent="0" algn="just">
              <a:lnSpc>
                <a:spcPct val="100000"/>
              </a:lnSpc>
              <a:spcBef>
                <a:spcPts val="600"/>
              </a:spcBef>
              <a:spcAft>
                <a:spcPts val="0"/>
              </a:spcAft>
              <a:buNone/>
            </a:pPr>
            <a:r>
              <a:rPr lang="vi-VN" b="1" i="0" u="none" strike="noStrike" dirty="0">
                <a:solidFill>
                  <a:srgbClr val="C00000"/>
                </a:solidFill>
                <a:effectLst/>
                <a:latin typeface="Arial" panose="020B0604020202020204" pitchFamily="34" charset="0"/>
              </a:rPr>
              <a:t>3. Mức độ vừa: Viêm phổi</a:t>
            </a:r>
            <a:endParaRPr lang="vi-VN" b="0" i="0" dirty="0">
              <a:solidFill>
                <a:srgbClr val="C00000"/>
              </a:solidFill>
              <a:effectLst/>
              <a:latin typeface="Arial" panose="020B0604020202020204" pitchFamily="34" charset="0"/>
            </a:endParaRPr>
          </a:p>
          <a:p>
            <a:pPr marL="0" indent="0" algn="just">
              <a:lnSpc>
                <a:spcPct val="100000"/>
              </a:lnSpc>
              <a:spcBef>
                <a:spcPts val="600"/>
              </a:spcBef>
              <a:spcAft>
                <a:spcPts val="0"/>
              </a:spcAft>
              <a:buNone/>
            </a:pPr>
            <a:r>
              <a:rPr lang="vi-VN" b="0" i="1" dirty="0">
                <a:solidFill>
                  <a:srgbClr val="000000"/>
                </a:solidFill>
                <a:effectLst/>
                <a:latin typeface="Arial" panose="020B0604020202020204" pitchFamily="34" charset="0"/>
              </a:rPr>
              <a:t>- Người lớn và trẻ lớn:</a:t>
            </a:r>
            <a:r>
              <a:rPr lang="vi-VN" b="0" i="0" dirty="0">
                <a:solidFill>
                  <a:srgbClr val="000000"/>
                </a:solidFill>
                <a:effectLst/>
                <a:latin typeface="Arial" panose="020B0604020202020204" pitchFamily="34" charset="0"/>
              </a:rPr>
              <a:t> sốt, ho, khó thở, thở nhanh và không có dấu hiệu viêm phổi nặng,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 93%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khí trời</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a:t>
            </a:r>
          </a:p>
          <a:p>
            <a:pPr marL="0" indent="0" algn="just">
              <a:lnSpc>
                <a:spcPct val="100000"/>
              </a:lnSpc>
              <a:spcBef>
                <a:spcPts val="600"/>
              </a:spcBef>
              <a:spcAft>
                <a:spcPts val="0"/>
              </a:spcAft>
              <a:buNone/>
            </a:pPr>
            <a:r>
              <a:rPr lang="vi-VN" b="0" i="1" dirty="0">
                <a:solidFill>
                  <a:srgbClr val="000000"/>
                </a:solidFill>
                <a:effectLst/>
                <a:latin typeface="Arial" panose="020B0604020202020204" pitchFamily="34" charset="0"/>
              </a:rPr>
              <a:t>- Trẻ nhỏ:</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H</a:t>
            </a:r>
            <a:r>
              <a:rPr lang="vi-VN" b="0" i="0" dirty="0">
                <a:solidFill>
                  <a:srgbClr val="000000"/>
                </a:solidFill>
                <a:effectLst/>
                <a:latin typeface="Arial" panose="020B0604020202020204" pitchFamily="34" charset="0"/>
              </a:rPr>
              <a:t>o hoặc khó thở và thở nhanh</a:t>
            </a: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không có các dấu hiệu của viêm phổi nặng.</a:t>
            </a:r>
          </a:p>
          <a:p>
            <a:pPr marL="0" indent="0" algn="just">
              <a:lnSpc>
                <a:spcPct val="100000"/>
              </a:lnSpc>
              <a:spcBef>
                <a:spcPts val="600"/>
              </a:spcBef>
              <a:spcAft>
                <a:spcPts val="0"/>
              </a:spcAft>
              <a:buNone/>
            </a:pPr>
            <a:r>
              <a:rPr lang="vi-VN" b="0" i="0" dirty="0">
                <a:solidFill>
                  <a:srgbClr val="000000"/>
                </a:solidFill>
                <a:effectLst/>
                <a:latin typeface="Arial" panose="020B0604020202020204" pitchFamily="34" charset="0"/>
              </a:rPr>
              <a:t>- Chẩn đoán dựa vào lâm sàng, X-quang, siêu âm hoặc CT phổi</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hình ảnh viêm phổi kẽ hoặc phát hiện các biến chứng.</a:t>
            </a:r>
          </a:p>
          <a:p>
            <a:pPr marL="0" indent="0" algn="just">
              <a:buNone/>
            </a:pPr>
            <a:endParaRPr lang="en-US" sz="2800" dirty="0"/>
          </a:p>
        </p:txBody>
      </p:sp>
      <p:pic>
        <p:nvPicPr>
          <p:cNvPr id="4" name="Picture 3">
            <a:extLst>
              <a:ext uri="{FF2B5EF4-FFF2-40B4-BE49-F238E27FC236}">
                <a16:creationId xmlns:a16="http://schemas.microsoft.com/office/drawing/2014/main" id="{7752C2B6-D248-47BF-9807-0E921D298753}"/>
              </a:ext>
            </a:extLst>
          </p:cNvPr>
          <p:cNvPicPr>
            <a:picLocks noChangeAspect="1"/>
          </p:cNvPicPr>
          <p:nvPr/>
        </p:nvPicPr>
        <p:blipFill>
          <a:blip r:embed="rId2"/>
          <a:stretch>
            <a:fillRect/>
          </a:stretch>
        </p:blipFill>
        <p:spPr>
          <a:xfrm>
            <a:off x="152585" y="3970928"/>
            <a:ext cx="3340210" cy="2887072"/>
          </a:xfrm>
          <a:prstGeom prst="rect">
            <a:avLst/>
          </a:prstGeom>
        </p:spPr>
      </p:pic>
      <p:pic>
        <p:nvPicPr>
          <p:cNvPr id="5" name="Picture 4">
            <a:extLst>
              <a:ext uri="{FF2B5EF4-FFF2-40B4-BE49-F238E27FC236}">
                <a16:creationId xmlns:a16="http://schemas.microsoft.com/office/drawing/2014/main" id="{DB6A88D9-E1F5-413C-B7DE-557799709B37}"/>
              </a:ext>
            </a:extLst>
          </p:cNvPr>
          <p:cNvPicPr>
            <a:picLocks noChangeAspect="1"/>
          </p:cNvPicPr>
          <p:nvPr/>
        </p:nvPicPr>
        <p:blipFill>
          <a:blip r:embed="rId3"/>
          <a:stretch>
            <a:fillRect/>
          </a:stretch>
        </p:blipFill>
        <p:spPr>
          <a:xfrm>
            <a:off x="3882657" y="3970928"/>
            <a:ext cx="4756298" cy="2887072"/>
          </a:xfrm>
          <a:prstGeom prst="rect">
            <a:avLst/>
          </a:prstGeom>
        </p:spPr>
      </p:pic>
    </p:spTree>
    <p:extLst>
      <p:ext uri="{BB962C8B-B14F-4D97-AF65-F5344CB8AC3E}">
        <p14:creationId xmlns:p14="http://schemas.microsoft.com/office/powerpoint/2010/main" val="378275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B51-5668-4A3C-AD38-A8A2103E49A3}"/>
              </a:ext>
            </a:extLst>
          </p:cNvPr>
          <p:cNvSpPr>
            <a:spLocks noGrp="1"/>
          </p:cNvSpPr>
          <p:nvPr>
            <p:ph type="title"/>
          </p:nvPr>
        </p:nvSpPr>
        <p:spPr>
          <a:xfrm>
            <a:off x="303213" y="430619"/>
            <a:ext cx="8718550" cy="704444"/>
          </a:xfrm>
        </p:spPr>
        <p:txBody>
          <a:bodyPr/>
          <a:lstStyle/>
          <a:p>
            <a:pPr algn="ctr"/>
            <a:r>
              <a:rPr lang="en-US" sz="2400" b="1" dirty="0">
                <a:solidFill>
                  <a:srgbClr val="C00000"/>
                </a:solidFill>
                <a:latin typeface="Arial" panose="020B0604020202020204" pitchFamily="34" charset="0"/>
              </a:rPr>
              <a:t>A- </a:t>
            </a:r>
            <a:r>
              <a:rPr lang="vi-VN" sz="2400" b="1" i="0" u="none" strike="noStrike" dirty="0">
                <a:solidFill>
                  <a:srgbClr val="C00000"/>
                </a:solidFill>
                <a:effectLst/>
                <a:latin typeface="Arial" panose="020B0604020202020204" pitchFamily="34" charset="0"/>
              </a:rPr>
              <a:t>PHÂN LOẠI MỨC ĐỘ LÂM SÀNG</a:t>
            </a:r>
            <a:r>
              <a:rPr lang="en-US" sz="2400" b="1" i="0" u="none" strike="noStrike" dirty="0">
                <a:solidFill>
                  <a:srgbClr val="C00000"/>
                </a:solidFill>
                <a:effectLst/>
                <a:latin typeface="Arial" panose="020B0604020202020204" pitchFamily="34" charset="0"/>
              </a:rPr>
              <a:t> BỆNH NHÂN COVID-19</a:t>
            </a:r>
            <a:br>
              <a:rPr lang="vi-VN" sz="2400" b="0" i="0" dirty="0">
                <a:solidFill>
                  <a:srgbClr val="C00000"/>
                </a:solidFill>
                <a:effectLst/>
                <a:latin typeface="Arial" panose="020B0604020202020204" pitchFamily="34"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337B4713-C3F7-4F29-81D2-4654B101DCCB}"/>
              </a:ext>
            </a:extLst>
          </p:cNvPr>
          <p:cNvSpPr>
            <a:spLocks noGrp="1"/>
          </p:cNvSpPr>
          <p:nvPr>
            <p:ph idx="1"/>
          </p:nvPr>
        </p:nvSpPr>
        <p:spPr>
          <a:xfrm>
            <a:off x="303213" y="937474"/>
            <a:ext cx="8612187" cy="5877995"/>
          </a:xfrm>
        </p:spPr>
        <p:txBody>
          <a:bodyPr/>
          <a:lstStyle/>
          <a:p>
            <a:pPr marL="0" indent="0" algn="just">
              <a:spcBef>
                <a:spcPts val="600"/>
              </a:spcBef>
              <a:spcAft>
                <a:spcPts val="600"/>
              </a:spcAft>
              <a:buNone/>
            </a:pPr>
            <a:r>
              <a:rPr lang="vi-VN" b="1" i="0" u="none" strike="noStrike" dirty="0">
                <a:solidFill>
                  <a:srgbClr val="C00000"/>
                </a:solidFill>
                <a:effectLst/>
                <a:latin typeface="Arial" panose="020B0604020202020204" pitchFamily="34" charset="0"/>
              </a:rPr>
              <a:t>4. Mức độ nặng- Viêm phổi nặng</a:t>
            </a:r>
            <a:endParaRPr lang="vi-VN" b="0" i="0" dirty="0">
              <a:solidFill>
                <a:srgbClr val="C00000"/>
              </a:solidFill>
              <a:effectLst/>
              <a:latin typeface="Arial" panose="020B0604020202020204" pitchFamily="34" charset="0"/>
            </a:endParaRPr>
          </a:p>
          <a:p>
            <a:pPr algn="just">
              <a:spcBef>
                <a:spcPts val="600"/>
              </a:spcBef>
              <a:spcAft>
                <a:spcPts val="600"/>
              </a:spcAft>
            </a:pPr>
            <a:r>
              <a:rPr lang="vi-VN" b="0" i="1" dirty="0">
                <a:solidFill>
                  <a:srgbClr val="000000"/>
                </a:solidFill>
                <a:effectLst/>
                <a:latin typeface="Arial" panose="020B0604020202020204" pitchFamily="34" charset="0"/>
              </a:rPr>
              <a:t>Người lớn và trẻ lớn:</a:t>
            </a:r>
            <a:r>
              <a:rPr lang="vi-VN" b="0" i="0" dirty="0">
                <a:solidFill>
                  <a:srgbClr val="000000"/>
                </a:solidFill>
                <a:effectLst/>
                <a:latin typeface="Arial" panose="020B0604020202020204" pitchFamily="34" charset="0"/>
              </a:rPr>
              <a:t> sốt hoặc nghi ngờ nhiễm trùng hô hấp, kèm theo bất kỳ một dấu hiệu: nhịp thở &gt; 30 lần/ph, khó thở nặng, hoặc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&lt; 93% </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khí phòng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a:t>
            </a:r>
          </a:p>
          <a:p>
            <a:pPr algn="just">
              <a:spcBef>
                <a:spcPts val="600"/>
              </a:spcBef>
              <a:spcAft>
                <a:spcPts val="600"/>
              </a:spcAft>
            </a:pPr>
            <a:r>
              <a:rPr lang="vi-VN" b="0" i="1" dirty="0">
                <a:solidFill>
                  <a:srgbClr val="000000"/>
                </a:solidFill>
                <a:effectLst/>
                <a:latin typeface="Arial" panose="020B0604020202020204" pitchFamily="34" charset="0"/>
              </a:rPr>
              <a:t>Trẻ nhỏ:</a:t>
            </a:r>
            <a:r>
              <a:rPr lang="vi-VN"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Ho</a:t>
            </a:r>
            <a:r>
              <a:rPr lang="vi-VN" b="0" i="0" dirty="0">
                <a:solidFill>
                  <a:srgbClr val="000000"/>
                </a:solidFill>
                <a:effectLst/>
                <a:latin typeface="Arial" panose="020B0604020202020204" pitchFamily="34" charset="0"/>
              </a:rPr>
              <a:t> hoặc khó thở, và có ít nhất một trong các dấu hiệu sau đây: </a:t>
            </a:r>
            <a:endParaRPr lang="en-US" b="0" i="0" dirty="0">
              <a:solidFill>
                <a:srgbClr val="000000"/>
              </a:solidFill>
              <a:effectLst/>
              <a:latin typeface="Arial" panose="020B0604020202020204" pitchFamily="34" charset="0"/>
            </a:endParaRPr>
          </a:p>
          <a:p>
            <a:pPr marL="0" indent="0" algn="just">
              <a:spcBef>
                <a:spcPts val="600"/>
              </a:spcBef>
              <a:spcAft>
                <a:spcPts val="600"/>
              </a:spcAft>
              <a:buNone/>
            </a:pPr>
            <a:r>
              <a:rPr lang="en-US" dirty="0">
                <a:solidFill>
                  <a:srgbClr val="000000"/>
                </a:solidFill>
                <a:latin typeface="Arial" panose="020B0604020202020204" pitchFamily="34" charset="0"/>
              </a:rPr>
              <a:t>+ T</a:t>
            </a:r>
            <a:r>
              <a:rPr lang="vi-VN" b="0" i="0" dirty="0">
                <a:solidFill>
                  <a:srgbClr val="000000"/>
                </a:solidFill>
                <a:effectLst/>
                <a:latin typeface="Arial" panose="020B0604020202020204" pitchFamily="34" charset="0"/>
              </a:rPr>
              <a:t>ím tái hoặc SpO</a:t>
            </a:r>
            <a:r>
              <a:rPr lang="vi-VN" b="0" i="0" baseline="-25000" dirty="0">
                <a:solidFill>
                  <a:srgbClr val="000000"/>
                </a:solidFill>
                <a:effectLst/>
                <a:latin typeface="Arial" panose="020B0604020202020204" pitchFamily="34" charset="0"/>
              </a:rPr>
              <a:t>2</a:t>
            </a:r>
            <a:r>
              <a:rPr lang="vi-VN" b="0" i="0" dirty="0">
                <a:solidFill>
                  <a:srgbClr val="000000"/>
                </a:solidFill>
                <a:effectLst/>
                <a:latin typeface="Arial" panose="020B0604020202020204" pitchFamily="34" charset="0"/>
              </a:rPr>
              <a:t> &lt; 93%; suy hô hấp nặng (thở r</a:t>
            </a:r>
            <a:r>
              <a:rPr lang="en-US" dirty="0" err="1">
                <a:solidFill>
                  <a:srgbClr val="000000"/>
                </a:solidFill>
                <a:latin typeface="Arial" panose="020B0604020202020204" pitchFamily="34" charset="0"/>
              </a:rPr>
              <a:t>ít</a:t>
            </a:r>
            <a:r>
              <a:rPr lang="vi-VN" b="0" i="0" dirty="0">
                <a:solidFill>
                  <a:srgbClr val="000000"/>
                </a:solidFill>
                <a:effectLst/>
                <a:latin typeface="Arial" panose="020B0604020202020204" pitchFamily="34" charset="0"/>
              </a:rPr>
              <a:t>, rút lõm lồng ngực);</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Hoặc</a:t>
            </a:r>
            <a:r>
              <a:rPr lang="en-US" b="0" i="0" dirty="0">
                <a:solidFill>
                  <a:srgbClr val="000000"/>
                </a:solidFill>
                <a:effectLst/>
                <a:latin typeface="Arial" panose="020B0604020202020204" pitchFamily="34" charset="0"/>
              </a:rPr>
              <a:t>:</a:t>
            </a:r>
            <a:endParaRPr lang="vi-VN" b="0" i="0" dirty="0">
              <a:solidFill>
                <a:srgbClr val="000000"/>
              </a:solidFill>
              <a:effectLst/>
              <a:latin typeface="Arial" panose="020B0604020202020204" pitchFamily="34" charset="0"/>
            </a:endParaRPr>
          </a:p>
          <a:p>
            <a:pPr marL="0" indent="0" algn="just">
              <a:spcBef>
                <a:spcPts val="600"/>
              </a:spcBef>
              <a:spcAft>
                <a:spcPts val="600"/>
              </a:spcAft>
              <a:buNone/>
            </a:pPr>
            <a:r>
              <a:rPr lang="vi-VN"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Đ</a:t>
            </a:r>
            <a:r>
              <a:rPr lang="vi-VN" b="0" i="0" dirty="0">
                <a:solidFill>
                  <a:srgbClr val="000000"/>
                </a:solidFill>
                <a:effectLst/>
                <a:latin typeface="Arial" panose="020B0604020202020204" pitchFamily="34" charset="0"/>
              </a:rPr>
              <a:t>ược chẩn đoán viêm phổi và có bất kỳ dấu hiệu nặng sau: không thể uống/bú được; rối loạn ý thức (li bì hoặc hôn mê); co giật. </a:t>
            </a:r>
            <a:r>
              <a:rPr lang="en-US" b="0" i="0" dirty="0">
                <a:solidFill>
                  <a:srgbClr val="000000"/>
                </a:solidFill>
                <a:effectLst/>
                <a:latin typeface="Arial" panose="020B0604020202020204" pitchFamily="34" charset="0"/>
              </a:rPr>
              <a:t>C</a:t>
            </a:r>
            <a:r>
              <a:rPr lang="vi-VN" b="0" i="0" dirty="0">
                <a:solidFill>
                  <a:srgbClr val="000000"/>
                </a:solidFill>
                <a:effectLst/>
                <a:latin typeface="Arial" panose="020B0604020202020204" pitchFamily="34" charset="0"/>
              </a:rPr>
              <a:t>ác dấu hiệu khác viêm phổi</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rút lõm lồng ngực, thở nhanh.</a:t>
            </a:r>
          </a:p>
          <a:p>
            <a:pPr algn="just">
              <a:spcBef>
                <a:spcPts val="600"/>
              </a:spcBef>
              <a:spcAft>
                <a:spcPts val="600"/>
              </a:spcAft>
            </a:pPr>
            <a:r>
              <a:rPr lang="en-US" b="0" i="0" dirty="0">
                <a:solidFill>
                  <a:srgbClr val="000000"/>
                </a:solidFill>
                <a:effectLst/>
                <a:latin typeface="Arial" panose="020B0604020202020204" pitchFamily="34" charset="0"/>
              </a:rPr>
              <a:t>L</a:t>
            </a:r>
            <a:r>
              <a:rPr lang="vi-VN" b="0" i="0" dirty="0">
                <a:solidFill>
                  <a:srgbClr val="000000"/>
                </a:solidFill>
                <a:effectLst/>
                <a:latin typeface="Arial" panose="020B0604020202020204" pitchFamily="34" charset="0"/>
              </a:rPr>
              <a:t>âm sàng, X-quang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xác định các biến chứng</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nặng</a:t>
            </a:r>
            <a:r>
              <a:rPr lang="vi-VN" b="0" i="0" dirty="0">
                <a:solidFill>
                  <a:srgbClr val="000000"/>
                </a:solidFill>
                <a:effectLst/>
                <a:latin typeface="Arial" panose="020B0604020202020204" pitchFamily="34" charset="0"/>
              </a:rPr>
              <a:t>.</a:t>
            </a:r>
          </a:p>
          <a:p>
            <a:pPr marL="0" indent="0" algn="just">
              <a:buNone/>
            </a:pPr>
            <a:endParaRPr lang="en-US" dirty="0"/>
          </a:p>
        </p:txBody>
      </p:sp>
    </p:spTree>
    <p:extLst>
      <p:ext uri="{BB962C8B-B14F-4D97-AF65-F5344CB8AC3E}">
        <p14:creationId xmlns:p14="http://schemas.microsoft.com/office/powerpoint/2010/main" val="4214089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mAhzmmkRbq3_6wxepby9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I3337 MENACTRA">
      <a:dk1>
        <a:srgbClr val="20252C"/>
      </a:dk1>
      <a:lt1>
        <a:sysClr val="window" lastClr="FFFFFF"/>
      </a:lt1>
      <a:dk2>
        <a:srgbClr val="000000"/>
      </a:dk2>
      <a:lt2>
        <a:srgbClr val="FFFFFF"/>
      </a:lt2>
      <a:accent1>
        <a:srgbClr val="0054A4"/>
      </a:accent1>
      <a:accent2>
        <a:srgbClr val="FFD457"/>
      </a:accent2>
      <a:accent3>
        <a:srgbClr val="00A9EF"/>
      </a:accent3>
      <a:accent4>
        <a:srgbClr val="E31837"/>
      </a:accent4>
      <a:accent5>
        <a:srgbClr val="00A94F"/>
      </a:accent5>
      <a:accent6>
        <a:srgbClr val="6A82BC"/>
      </a:accent6>
      <a:hlink>
        <a:srgbClr val="0042A4"/>
      </a:hlink>
      <a:folHlink>
        <a:srgbClr val="A500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lIns="0" tIns="0" rIns="0" bIns="0" anchor="ctr" anchorCtr="0">
        <a:noAutofit/>
      </a:bodyPr>
      <a:lstStyle>
        <a:defPPr>
          <a:defRPr dirty="0" smtClean="0"/>
        </a:defPPr>
      </a:lstStyle>
    </a:spDef>
    <a:txDef>
      <a:spPr>
        <a:noFill/>
      </a:spPr>
      <a:bodyPr wrap="square" lIns="0" tIns="0" rIns="0" bIns="0" rtlCol="0" anchor="ctr" anchorCtr="0">
        <a:noAutofit/>
      </a:bodyPr>
      <a:lstStyle>
        <a:defPPr>
          <a:defRPr dirty="0" smtClean="0"/>
        </a:defPPr>
      </a:lstStyle>
    </a:txDef>
  </a:objectDefaults>
  <a:extraClrSchemeLst/>
</a:theme>
</file>

<file path=ppt/theme/theme2.xml><?xml version="1.0" encoding="utf-8"?>
<a:theme xmlns:a="http://schemas.openxmlformats.org/drawingml/2006/main" name="10_Thème SANOFI">
  <a:themeElements>
    <a:clrScheme name="SANOFI SK2016">
      <a:dk1>
        <a:srgbClr val="6B747B"/>
      </a:dk1>
      <a:lt1>
        <a:srgbClr val="FFFFFF"/>
      </a:lt1>
      <a:dk2>
        <a:srgbClr val="525CA3"/>
      </a:dk2>
      <a:lt2>
        <a:srgbClr val="BCBC1C"/>
      </a:lt2>
      <a:accent1>
        <a:srgbClr val="CAAE7A"/>
      </a:accent1>
      <a:accent2>
        <a:srgbClr val="3E90D0"/>
      </a:accent2>
      <a:accent3>
        <a:srgbClr val="8F6EAA"/>
      </a:accent3>
      <a:accent4>
        <a:srgbClr val="BE006B"/>
      </a:accent4>
      <a:accent5>
        <a:srgbClr val="00A590"/>
      </a:accent5>
      <a:accent6>
        <a:srgbClr val="47672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B0092FDC0654A8FA7FDA17DC04488" ma:contentTypeVersion="4" ma:contentTypeDescription="Create a new document." ma:contentTypeScope="" ma:versionID="0b0ee86411ef9e565240e4c24d65773b">
  <xsd:schema xmlns:xsd="http://www.w3.org/2001/XMLSchema" xmlns:xs="http://www.w3.org/2001/XMLSchema" xmlns:p="http://schemas.microsoft.com/office/2006/metadata/properties" xmlns:ns2="d59a7d9b-b8ab-4fd8-8747-a792ee11e21d" targetNamespace="http://schemas.microsoft.com/office/2006/metadata/properties" ma:root="true" ma:fieldsID="82ecbbe65a039288a64e9d8615835c11" ns2:_="">
    <xsd:import namespace="d59a7d9b-b8ab-4fd8-8747-a792ee11e21d"/>
    <xsd:element name="properties">
      <xsd:complexType>
        <xsd:sequence>
          <xsd:element name="documentManagement">
            <xsd:complexType>
              <xsd:all>
                <xsd:element ref="ns2:NoiDung" minOccurs="0"/>
                <xsd:element ref="ns2:NgayBatDau" minOccurs="0"/>
                <xsd:element ref="ns2:NgayKetThuc" minOccurs="0"/>
                <xsd:element ref="ns2:TenVanB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a7d9b-b8ab-4fd8-8747-a792ee11e21d" elementFormDefault="qualified">
    <xsd:import namespace="http://schemas.microsoft.com/office/2006/documentManagement/types"/>
    <xsd:import namespace="http://schemas.microsoft.com/office/infopath/2007/PartnerControls"/>
    <xsd:element name="NoiDung" ma:index="8" nillable="true" ma:displayName="NoiDung" ma:internalName="NoiDung">
      <xsd:simpleType>
        <xsd:restriction base="dms:Note">
          <xsd:maxLength value="255"/>
        </xsd:restriction>
      </xsd:simpleType>
    </xsd:element>
    <xsd:element name="NgayBatDau" ma:index="9" nillable="true" ma:displayName="NgayBatDau" ma:format="DateOnly" ma:internalName="NgayBatDau">
      <xsd:simpleType>
        <xsd:restriction base="dms:DateTime"/>
      </xsd:simpleType>
    </xsd:element>
    <xsd:element name="NgayKetThuc" ma:index="10" nillable="true" ma:displayName="NgayKetThuc" ma:format="DateOnly" ma:internalName="NgayKetThuc">
      <xsd:simpleType>
        <xsd:restriction base="dms:DateTime"/>
      </xsd:simpleType>
    </xsd:element>
    <xsd:element name="TenVanBan" ma:index="11" nillable="true" ma:displayName="TenVanBan" ma:internalName="TenVanBa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gayKetThuc xmlns="d59a7d9b-b8ab-4fd8-8747-a792ee11e21d" xsi:nil="true"/>
    <NoiDung xmlns="d59a7d9b-b8ab-4fd8-8747-a792ee11e21d" xsi:nil="true"/>
    <TenVanBan xmlns="d59a7d9b-b8ab-4fd8-8747-a792ee11e21d" xsi:nil="true"/>
    <NgayBatDau xmlns="d59a7d9b-b8ab-4fd8-8747-a792ee11e21d" xsi:nil="true"/>
  </documentManagement>
</p:properties>
</file>

<file path=customXml/itemProps1.xml><?xml version="1.0" encoding="utf-8"?>
<ds:datastoreItem xmlns:ds="http://schemas.openxmlformats.org/officeDocument/2006/customXml" ds:itemID="{B117746F-57EA-494E-9B00-801F7B8C84B0}"/>
</file>

<file path=customXml/itemProps2.xml><?xml version="1.0" encoding="utf-8"?>
<ds:datastoreItem xmlns:ds="http://schemas.openxmlformats.org/officeDocument/2006/customXml" ds:itemID="{0E8FEB0D-F1B0-4302-AFC2-9002DB391500}"/>
</file>

<file path=customXml/itemProps3.xml><?xml version="1.0" encoding="utf-8"?>
<ds:datastoreItem xmlns:ds="http://schemas.openxmlformats.org/officeDocument/2006/customXml" ds:itemID="{EBDF5CB1-BC25-42E1-8A52-C3E809F189E2}"/>
</file>

<file path=docProps/app.xml><?xml version="1.0" encoding="utf-8"?>
<Properties xmlns="http://schemas.openxmlformats.org/officeDocument/2006/extended-properties" xmlns:vt="http://schemas.openxmlformats.org/officeDocument/2006/docPropsVTypes">
  <Template/>
  <TotalTime>36892</TotalTime>
  <Words>5651</Words>
  <Application>Microsoft Office PowerPoint</Application>
  <PresentationFormat>On-screen Show (4:3)</PresentationFormat>
  <Paragraphs>305</Paragraphs>
  <Slides>44</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Symbol</vt:lpstr>
      <vt:lpstr>Trebuchet MS</vt:lpstr>
      <vt:lpstr>Webdings</vt:lpstr>
      <vt:lpstr>Wingdings</vt:lpstr>
      <vt:lpstr>Office Theme</vt:lpstr>
      <vt:lpstr>10_Thème SANOFI</vt:lpstr>
      <vt:lpstr>think-cell Slide</vt:lpstr>
      <vt:lpstr>PowerPoint Presentation</vt:lpstr>
      <vt:lpstr>NỘI DUNG</vt:lpstr>
      <vt:lpstr>TCYTTG: “Quản lý lâm sàng COVID-19” 25/1/2021</vt:lpstr>
      <vt:lpstr>PowerPoint Presentation</vt:lpstr>
      <vt:lpstr>A- PHÂN LOẠI MỨC ĐỘ NẶNG NHẸ BỆNH NHÂN COVID-19</vt:lpstr>
      <vt:lpstr>A- PHÂN LOẠI MỨC ĐỘ LÂM SÀNG BỆNH NHÂN COVID-19 </vt:lpstr>
      <vt:lpstr>A- PHÂN LOẠI MỨC ĐỘ LÂM SÀNG BỆNH NHÂN COVID-19 </vt:lpstr>
      <vt:lpstr>A- PHÂN LOẠI MỨC ĐỘ LÂM SÀNG BỆNH NHÂN COVID-19 </vt:lpstr>
      <vt:lpstr>A- PHÂN LOẠI MỨC ĐỘ LÂM SÀNG BỆNH NHÂN COVID-19 </vt:lpstr>
      <vt:lpstr>A- PHÂN LOẠI MỨC ĐỘ LÂM SÀNG BỆNH NHÂN COVID-19 </vt:lpstr>
      <vt:lpstr>5.1- Hội chứng suy hô hấp cấp tiến triển (ARDS) </vt:lpstr>
      <vt:lpstr>5.2. Nhiễm trùng huyết (sepsis) </vt:lpstr>
      <vt:lpstr>5.3. Sốc nhiễm trùng</vt:lpstr>
      <vt:lpstr>6. Hội chứng viêm hệ thống liên quan Covid-19 ở trẻ em (MIS-C)</vt:lpstr>
      <vt:lpstr>B- Chăm sóc và điều trị bệnh nhân COVID-19</vt:lpstr>
      <vt:lpstr>I- NGUYÊN TẮC ĐIỀU TRỊ CHUNG</vt:lpstr>
      <vt:lpstr>II- Các biện pháp theo dõi và điều trị chung </vt:lpstr>
      <vt:lpstr>II- Các biện pháp theo dõi và điều trị chung </vt:lpstr>
      <vt:lpstr>III- Điều trị suy hô hấp </vt:lpstr>
      <vt:lpstr>3.2. Điều trị suy hô hấp nguy kịch &amp; ARDS </vt:lpstr>
      <vt:lpstr>3.2. Điều trị suy hô hấp nguy kịch &amp; ARDS </vt:lpstr>
      <vt:lpstr>3.2. Điều trị suy hô hấp nguy kịch &amp; ARDS </vt:lpstr>
      <vt:lpstr>IV. Điều trị sốc nhiễm trùng</vt:lpstr>
      <vt:lpstr>IV. Điều trị sốc nhiễm trùng</vt:lpstr>
      <vt:lpstr>IV. Điều trị sốc nhiễm trùng</vt:lpstr>
      <vt:lpstr>Khuyến cáo WHO điều trị kháng sinh trên bệnh nhân COVID-19</vt:lpstr>
      <vt:lpstr>V. Điều trị hỗ trợ chức năng các cơ quan</vt:lpstr>
      <vt:lpstr>VI. Các biện pháp điều trị khác:</vt:lpstr>
      <vt:lpstr>PowerPoint Presentation</vt:lpstr>
      <vt:lpstr>PowerPoint Presentation</vt:lpstr>
      <vt:lpstr>6.2. Điều trị và dự phòng rối loạn đông máu</vt:lpstr>
      <vt:lpstr>Chỉ định và liều lượng Enoxaparin ở người lớn</vt:lpstr>
      <vt:lpstr>6.3. Lọc máu ngoài cơ thể:</vt:lpstr>
      <vt:lpstr>PowerPoint Presentation</vt:lpstr>
      <vt:lpstr>VII. Dự phòng biến chứng: Các ca nặng tại các ICU: </vt:lpstr>
      <vt:lpstr>PowerPoint Presentation</vt:lpstr>
      <vt:lpstr>IX- TIÊU CHUẨN XUẤT VIỆN </vt:lpstr>
      <vt:lpstr>IX- TIÊU CHUẨN XUẤT VIỆN </vt:lpstr>
      <vt:lpstr>PowerPoint Presentation</vt:lpstr>
      <vt:lpstr>C- CÁC BIỆN PHÁP DỰ PHÒNG LÂY NHIỄM CHÉO  </vt:lpstr>
      <vt:lpstr>C- CÁC BIỆN PHÁP DỰ PHÒNG LÂY NHIỄM CHÉO </vt:lpstr>
      <vt:lpstr>C- CÁC BIỆN PHÁP DỰ PHÒNG LÂY NHIỄM CHÉO </vt:lpstr>
      <vt:lpstr>CÁC BIỆN PHÁP DỰ PHÒNG LÂY NHIỄM CHÉO </vt:lpstr>
      <vt:lpstr>Xin trân trọng cảm ơn!</vt:lpstr>
    </vt:vector>
  </TitlesOfParts>
  <Company>Communication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annas</dc:creator>
  <cp:keywords>Menactra Slides CIRC approved July 2015</cp:keywords>
  <cp:lastModifiedBy>Quyen Nguyen</cp:lastModifiedBy>
  <cp:revision>3330</cp:revision>
  <cp:lastPrinted>2015-05-04T08:54:53Z</cp:lastPrinted>
  <dcterms:created xsi:type="dcterms:W3CDTF">2012-07-17T14:27:38Z</dcterms:created>
  <dcterms:modified xsi:type="dcterms:W3CDTF">2021-06-02T03:28:46Z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0x010100ED1B0092FDC0654A8FA7FDA17DC04488</vt:lpwstr>
  </property>
  <property fmtid="{D5CDD505-2E9C-101B-9397-08002B2CF9AE}" pid="3" name="TaxKeyword">
    <vt:lpwstr>63;#Menactra Slides CIRC approved July 2015|bb9981c9-7369-4593-ba02-b23fea82abf3</vt:lpwstr>
  </property>
  <property fmtid="{D5CDD505-2E9C-101B-9397-08002B2CF9AE}" pid="4" name="TaxCatchAll">
    <vt:lpwstr>4;#</vt:lpwstr>
  </property>
  <property fmtid="{D5CDD505-2E9C-101B-9397-08002B2CF9AE}" pid="5" name="TaxKeywordTaxHTField">
    <vt:lpwstr>Menactra Slides CIRC approved 20140cf56eff-5b25-46e8-a979-a179a3d37e69</vt:lpwstr>
  </property>
  <property fmtid="{D5CDD505-2E9C-101B-9397-08002B2CF9AE}" pid="6" name="$Resources:NewsGatorWSS,Fields_TagNotesName;">
    <vt:lpwstr/>
  </property>
  <property fmtid="{D5CDD505-2E9C-101B-9397-08002B2CF9AE}" pid="7" name="Category">
    <vt:lpwstr>MENACTRA</vt:lpwstr>
  </property>
  <property fmtid="{D5CDD505-2E9C-101B-9397-08002B2CF9AE}" pid="8" name="Topic">
    <vt:lpwstr>Training kit</vt:lpwstr>
  </property>
  <property fmtid="{D5CDD505-2E9C-101B-9397-08002B2CF9AE}" pid="9" name="_AdHocReviewCycleID">
    <vt:i4>-1988246865</vt:i4>
  </property>
  <property fmtid="{D5CDD505-2E9C-101B-9397-08002B2CF9AE}" pid="10" name="_NewReviewCycle">
    <vt:lpwstr/>
  </property>
  <property fmtid="{D5CDD505-2E9C-101B-9397-08002B2CF9AE}" pid="11" name="_EmailSubject">
    <vt:lpwstr>SANOFI PASTEUR: TÀI LIỆU HUẤN LUYỆN 26/09</vt:lpwstr>
  </property>
  <property fmtid="{D5CDD505-2E9C-101B-9397-08002B2CF9AE}" pid="12" name="_AuthorEmail">
    <vt:lpwstr>ThiNgocThinh.Truong@sanofi.com</vt:lpwstr>
  </property>
  <property fmtid="{D5CDD505-2E9C-101B-9397-08002B2CF9AE}" pid="13" name="_AuthorEmailDisplayName">
    <vt:lpwstr>Truong, Thi Ngoc Thinh /VN</vt:lpwstr>
  </property>
  <property fmtid="{D5CDD505-2E9C-101B-9397-08002B2CF9AE}" pid="14" name="_PreviousAdHocReviewCycleID">
    <vt:i4>-785348459</vt:i4>
  </property>
</Properties>
</file>